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omments/comment2.xml" ContentType="application/vnd.openxmlformats-officedocument.presentationml.comments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ppt/notesSlides/notesSlide8.xml" ContentType="application/vnd.openxmlformats-officedocument.presentationml.notesSlid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2.xml" ContentType="application/vnd.openxmlformats-officedocument.drawingml.chartshapes+xml"/>
  <Override PartName="/ppt/comments/comment3.xml" ContentType="application/vnd.openxmlformats-officedocument.presentationml.comments+xml"/>
  <Override PartName="/ppt/notesSlides/notesSlide9.xml" ContentType="application/vnd.openxmlformats-officedocument.presentationml.notesSlide+xml"/>
  <Override PartName="/ppt/charts/chart9.xml" ContentType="application/vnd.openxmlformats-officedocument.drawingml.chart+xml"/>
  <Override PartName="/ppt/drawings/drawing3.xml" ContentType="application/vnd.openxmlformats-officedocument.drawingml.chartshapes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4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11.xml" ContentType="application/vnd.openxmlformats-officedocument.drawingml.chart+xml"/>
  <Override PartName="/ppt/drawings/drawing5.xml" ContentType="application/vnd.openxmlformats-officedocument.drawingml.chartshapes+xml"/>
  <Override PartName="/ppt/charts/chart12.xml" ContentType="application/vnd.openxmlformats-officedocument.drawingml.chart+xml"/>
  <Override PartName="/ppt/drawings/drawing6.xml" ContentType="application/vnd.openxmlformats-officedocument.drawingml.chartshape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3.xml" ContentType="application/vnd.openxmlformats-officedocument.drawingml.chart+xml"/>
  <Override PartName="/ppt/drawings/drawing7.xml" ContentType="application/vnd.openxmlformats-officedocument.drawingml.chartshapes+xml"/>
  <Override PartName="/ppt/charts/chart14.xml" ContentType="application/vnd.openxmlformats-officedocument.drawingml.chart+xml"/>
  <Override PartName="/ppt/drawings/drawing8.xml" ContentType="application/vnd.openxmlformats-officedocument.drawingml.chartshapes+xml"/>
  <Override PartName="/ppt/comments/comment4.xml" ContentType="application/vnd.openxmlformats-officedocument.presentationml.comment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5.xml" ContentType="application/vnd.openxmlformats-officedocument.drawingml.chart+xml"/>
  <Override PartName="/ppt/drawings/drawing9.xml" ContentType="application/vnd.openxmlformats-officedocument.drawingml.chartshapes+xml"/>
  <Override PartName="/ppt/charts/chart16.xml" ContentType="application/vnd.openxmlformats-officedocument.drawingml.chart+xml"/>
  <Override PartName="/ppt/drawings/drawing10.xml" ContentType="application/vnd.openxmlformats-officedocument.drawingml.chartshapes+xml"/>
  <Override PartName="/ppt/charts/chart1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8.xml" ContentType="application/vnd.openxmlformats-officedocument.presentationml.notesSlide+xml"/>
  <Override PartName="/ppt/charts/chart1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9.xml" ContentType="application/vnd.openxmlformats-officedocument.drawingml.chart+xml"/>
  <Override PartName="/ppt/theme/themeOverride1.xml" ContentType="application/vnd.openxmlformats-officedocument.themeOverride+xml"/>
  <Override PartName="/ppt/drawings/drawing11.xml" ContentType="application/vnd.openxmlformats-officedocument.drawingml.chartshapes+xml"/>
  <Override PartName="/ppt/notesSlides/notesSlide19.xml" ContentType="application/vnd.openxmlformats-officedocument.presentationml.notesSlide+xml"/>
  <Override PartName="/ppt/charts/chart2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21.xml" ContentType="application/vnd.openxmlformats-officedocument.drawingml.chart+xml"/>
  <Override PartName="/ppt/theme/themeOverride2.xml" ContentType="application/vnd.openxmlformats-officedocument.themeOverride+xml"/>
  <Override PartName="/ppt/drawings/drawing12.xml" ContentType="application/vnd.openxmlformats-officedocument.drawingml.chartshapes+xml"/>
  <Override PartName="/ppt/charts/chart2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13.xml" ContentType="application/vnd.openxmlformats-officedocument.drawingml.chartshapes+xml"/>
  <Override PartName="/ppt/comments/comment5.xml" ContentType="application/vnd.openxmlformats-officedocument.presentationml.comments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14.xml" ContentType="application/vnd.openxmlformats-officedocument.drawingml.chartshapes+xml"/>
  <Override PartName="/ppt/comments/comment6.xml" ContentType="application/vnd.openxmlformats-officedocument.presentationml.comments+xml"/>
  <Override PartName="/ppt/charts/chart25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0.xml" ContentType="application/vnd.openxmlformats-officedocument.presentationml.notesSlide+xml"/>
  <Override PartName="/ppt/charts/chart26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15.xml" ContentType="application/vnd.openxmlformats-officedocument.drawingml.chartshapes+xml"/>
  <Override PartName="/ppt/comments/comment7.xml" ContentType="application/vnd.openxmlformats-officedocument.presentationml.comments+xml"/>
  <Override PartName="/ppt/charts/chart27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rawings/drawing16.xml" ContentType="application/vnd.openxmlformats-officedocument.drawingml.chartshapes+xml"/>
  <Override PartName="/ppt/notesSlides/notesSlide21.xml" ContentType="application/vnd.openxmlformats-officedocument.presentationml.notesSlide+xml"/>
  <Override PartName="/ppt/charts/chart28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29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22.xml" ContentType="application/vnd.openxmlformats-officedocument.presentationml.notesSlide+xml"/>
  <Override PartName="/ppt/charts/chart30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31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23.xml" ContentType="application/vnd.openxmlformats-officedocument.presentationml.notesSlide+xml"/>
  <Override PartName="/ppt/charts/chart32.xml" ContentType="application/vnd.openxmlformats-officedocument.drawingml.chart+xml"/>
  <Override PartName="/ppt/notesSlides/notesSlide24.xml" ContentType="application/vnd.openxmlformats-officedocument.presentationml.notesSlide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omments/comment8.xml" ContentType="application/vnd.openxmlformats-officedocument.presentationml.comments+xml"/>
  <Override PartName="/ppt/notesSlides/notesSlide25.xml" ContentType="application/vnd.openxmlformats-officedocument.presentationml.notesSlide+xml"/>
  <Override PartName="/ppt/charts/chart35.xml" ContentType="application/vnd.openxmlformats-officedocument.drawingml.chart+xml"/>
  <Override PartName="/ppt/drawings/drawing17.xml" ContentType="application/vnd.openxmlformats-officedocument.drawingml.chartshapes+xml"/>
  <Override PartName="/ppt/charts/chart36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drawings/drawing18.xml" ContentType="application/vnd.openxmlformats-officedocument.drawingml.chartshapes+xml"/>
  <Override PartName="/ppt/notesSlides/notesSlide26.xml" ContentType="application/vnd.openxmlformats-officedocument.presentationml.notesSlide+xml"/>
  <Override PartName="/ppt/charts/chart37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drawings/drawing19.xml" ContentType="application/vnd.openxmlformats-officedocument.drawingml.chartshapes+xml"/>
  <Override PartName="/ppt/notesSlides/notesSlide27.xml" ContentType="application/vnd.openxmlformats-officedocument.presentationml.notesSlide+xml"/>
  <Override PartName="/ppt/charts/chart38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omments/comment9.xml" ContentType="application/vnd.openxmlformats-officedocument.presentationml.comments+xml"/>
  <Override PartName="/ppt/notesSlides/notesSlide28.xml" ContentType="application/vnd.openxmlformats-officedocument.presentationml.notesSlide+xml"/>
  <Override PartName="/ppt/charts/chart39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omments/comment10.xml" ContentType="application/vnd.openxmlformats-officedocument.presentationml.comments+xml"/>
  <Override PartName="/ppt/charts/chart40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notesSlides/notesSlide29.xml" ContentType="application/vnd.openxmlformats-officedocument.presentationml.notesSlide+xml"/>
  <Override PartName="/ppt/charts/chart41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42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43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44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45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notesSlides/notesSlide30.xml" ContentType="application/vnd.openxmlformats-officedocument.presentationml.notesSlide+xml"/>
  <Override PartName="/ppt/charts/chart46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drawings/drawing20.xml" ContentType="application/vnd.openxmlformats-officedocument.drawingml.chartshapes+xml"/>
  <Override PartName="/ppt/comments/comment11.xml" ContentType="application/vnd.openxmlformats-officedocument.presentationml.comments+xml"/>
  <Override PartName="/ppt/notesSlides/notesSlide31.xml" ContentType="application/vnd.openxmlformats-officedocument.presentationml.notesSlide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</p:sldMasterIdLst>
  <p:notesMasterIdLst>
    <p:notesMasterId r:id="rId69"/>
  </p:notesMasterIdLst>
  <p:sldIdLst>
    <p:sldId id="399" r:id="rId2"/>
    <p:sldId id="368" r:id="rId3"/>
    <p:sldId id="389" r:id="rId4"/>
    <p:sldId id="405" r:id="rId5"/>
    <p:sldId id="401" r:id="rId6"/>
    <p:sldId id="400" r:id="rId7"/>
    <p:sldId id="266" r:id="rId8"/>
    <p:sldId id="267" r:id="rId9"/>
    <p:sldId id="262" r:id="rId10"/>
    <p:sldId id="427" r:id="rId11"/>
    <p:sldId id="375" r:id="rId12"/>
    <p:sldId id="445" r:id="rId13"/>
    <p:sldId id="376" r:id="rId14"/>
    <p:sldId id="428" r:id="rId15"/>
    <p:sldId id="414" r:id="rId16"/>
    <p:sldId id="374" r:id="rId17"/>
    <p:sldId id="437" r:id="rId18"/>
    <p:sldId id="441" r:id="rId19"/>
    <p:sldId id="440" r:id="rId20"/>
    <p:sldId id="439" r:id="rId21"/>
    <p:sldId id="370" r:id="rId22"/>
    <p:sldId id="456" r:id="rId23"/>
    <p:sldId id="452" r:id="rId24"/>
    <p:sldId id="453" r:id="rId25"/>
    <p:sldId id="447" r:id="rId26"/>
    <p:sldId id="448" r:id="rId27"/>
    <p:sldId id="449" r:id="rId28"/>
    <p:sldId id="451" r:id="rId29"/>
    <p:sldId id="384" r:id="rId30"/>
    <p:sldId id="432" r:id="rId31"/>
    <p:sldId id="418" r:id="rId32"/>
    <p:sldId id="409" r:id="rId33"/>
    <p:sldId id="444" r:id="rId34"/>
    <p:sldId id="419" r:id="rId35"/>
    <p:sldId id="386" r:id="rId36"/>
    <p:sldId id="366" r:id="rId37"/>
    <p:sldId id="387" r:id="rId38"/>
    <p:sldId id="367" r:id="rId39"/>
    <p:sldId id="435" r:id="rId40"/>
    <p:sldId id="421" r:id="rId41"/>
    <p:sldId id="420" r:id="rId42"/>
    <p:sldId id="422" r:id="rId43"/>
    <p:sldId id="371" r:id="rId44"/>
    <p:sldId id="372" r:id="rId45"/>
    <p:sldId id="426" r:id="rId46"/>
    <p:sldId id="377" r:id="rId47"/>
    <p:sldId id="425" r:id="rId48"/>
    <p:sldId id="415" r:id="rId49"/>
    <p:sldId id="403" r:id="rId50"/>
    <p:sldId id="404" r:id="rId51"/>
    <p:sldId id="390" r:id="rId52"/>
    <p:sldId id="381" r:id="rId53"/>
    <p:sldId id="382" r:id="rId54"/>
    <p:sldId id="383" r:id="rId55"/>
    <p:sldId id="391" r:id="rId56"/>
    <p:sldId id="392" r:id="rId57"/>
    <p:sldId id="378" r:id="rId58"/>
    <p:sldId id="429" r:id="rId59"/>
    <p:sldId id="455" r:id="rId60"/>
    <p:sldId id="433" r:id="rId61"/>
    <p:sldId id="423" r:id="rId62"/>
    <p:sldId id="450" r:id="rId63"/>
    <p:sldId id="395" r:id="rId64"/>
    <p:sldId id="396" r:id="rId65"/>
    <p:sldId id="410" r:id="rId66"/>
    <p:sldId id="454" r:id="rId67"/>
    <p:sldId id="424" r:id="rId68"/>
  </p:sldIdLst>
  <p:sldSz cx="9144000" cy="6858000" type="screen4x3"/>
  <p:notesSz cx="6761163" cy="99425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3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iam Meparidze" initials="" lastIdx="5" clrIdx="0"/>
  <p:cmAuthor id="1" name="Vera Baziari" initials="VB" lastIdx="59" clrIdx="1">
    <p:extLst/>
  </p:cmAuthor>
  <p:cmAuthor id="2" name="Nino Gogatishvili" initials="NG" lastIdx="3" clrIdx="2"/>
  <p:cmAuthor id="3" name="User" initials="U" lastIdx="2" clrIdx="3"/>
  <p:cmAuthor id="4" name="Zurab Meparidze" initials="ZM" lastIdx="12" clrIdx="4">
    <p:extLst/>
  </p:cmAuthor>
  <p:cmAuthor id="5" name="Mariam Darakhvelidze" initials="MD" lastIdx="46" clrIdx="5">
    <p:extLst/>
  </p:cmAuthor>
  <p:cmAuthor id="6" name="Windows User" initials="WU" lastIdx="2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9492"/>
    <a:srgbClr val="43BFC5"/>
    <a:srgbClr val="00CC99"/>
    <a:srgbClr val="EDB5E6"/>
    <a:srgbClr val="F5F5F5"/>
    <a:srgbClr val="5A88C0"/>
    <a:srgbClr val="34B29A"/>
    <a:srgbClr val="D76C57"/>
    <a:srgbClr val="31A992"/>
    <a:srgbClr val="EBC8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C37A189-4E31-41AD-884B-BFA707145127}">
  <a:tblStyle styleId="{FC37A189-4E31-41AD-884B-BFA70714512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E173B2-AED4-4A2D-8F97-2BB8967D949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0" autoAdjust="0"/>
    <p:restoredTop sz="88753" autoAdjust="0"/>
  </p:normalViewPr>
  <p:slideViewPr>
    <p:cSldViewPr snapToGrid="0">
      <p:cViewPr varScale="1">
        <p:scale>
          <a:sx n="65" d="100"/>
          <a:sy n="65" d="100"/>
        </p:scale>
        <p:origin x="152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132"/>
        <p:guide pos="213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4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logua\Desktop\I-II-III%20&#4307;&#4317;&#4316;&#4308;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1.xml"/><Relationship Id="rId2" Type="http://schemas.openxmlformats.org/officeDocument/2006/relationships/package" Target="../embeddings/Microsoft_Excel_Worksheet17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logua\Desktop\I-II-III%20&#4307;&#4317;&#4316;&#4308;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2.xml"/><Relationship Id="rId2" Type="http://schemas.openxmlformats.org/officeDocument/2006/relationships/package" Target="../embeddings/Microsoft_Excel_Worksheet18.xlsx"/><Relationship Id="rId1" Type="http://schemas.openxmlformats.org/officeDocument/2006/relationships/themeOverride" Target="../theme/themeOverride2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13.xm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1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15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chartUserShapes" Target="../drawings/drawing16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3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7.xml"/><Relationship Id="rId1" Type="http://schemas.openxmlformats.org/officeDocument/2006/relationships/package" Target="../embeddings/Microsoft_Excel_Worksheet32.xlsx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3.xlsx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chartUserShapes" Target="../drawings/drawing18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4.xlsx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chartUserShapes" Target="../drawings/drawing19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5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6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7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8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9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0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1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2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3.xlsx"/><Relationship Id="rId2" Type="http://schemas.microsoft.com/office/2011/relationships/chartColorStyle" Target="colors30.xml"/><Relationship Id="rId1" Type="http://schemas.microsoft.com/office/2011/relationships/chartStyle" Target="style30.xml"/><Relationship Id="rId4" Type="http://schemas.openxmlformats.org/officeDocument/2006/relationships/chartUserShapes" Target="../drawings/drawing20.xml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4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5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2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26489810422879001"/>
          <c:w val="0.99861111111111101"/>
          <c:h val="0.6917500733896759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ცოცხალშობილთა რაოდენობა</c:v>
                </c:pt>
              </c:strCache>
            </c:strRef>
          </c:tx>
          <c:spPr>
            <a:ln w="34925" cap="rnd">
              <a:solidFill>
                <a:srgbClr val="19574B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9.7222222222222206E-3"/>
                  <c:y val="3.535353254167399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4909-437B-BB40-6CB04E53F215}"/>
                </c:ext>
              </c:extLst>
            </c:dLbl>
            <c:dLbl>
              <c:idx val="1"/>
              <c:layout>
                <c:manualLayout>
                  <c:x val="-3.4913276465441803E-2"/>
                  <c:y val="-3.70599495751237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C1A-4E64-92E8-B8D0ACC8E583}"/>
                </c:ext>
              </c:extLst>
            </c:dLbl>
            <c:dLbl>
              <c:idx val="2"/>
              <c:layout>
                <c:manualLayout>
                  <c:x val="-3.4913276465441803E-2"/>
                  <c:y val="-2.6952690600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7C1A-4E64-92E8-B8D0ACC8E583}"/>
                </c:ext>
              </c:extLst>
            </c:dLbl>
            <c:dLbl>
              <c:idx val="3"/>
              <c:layout>
                <c:manualLayout>
                  <c:x val="-3.4913276465441803E-2"/>
                  <c:y val="-2.6952690600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7C1A-4E64-92E8-B8D0ACC8E583}"/>
                </c:ext>
              </c:extLst>
            </c:dLbl>
            <c:dLbl>
              <c:idx val="4"/>
              <c:layout>
                <c:manualLayout>
                  <c:x val="-3.4913276465441803E-2"/>
                  <c:y val="-3.36908632501125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7C1A-4E64-92E8-B8D0ACC8E583}"/>
                </c:ext>
              </c:extLst>
            </c:dLbl>
            <c:dLbl>
              <c:idx val="5"/>
              <c:layout>
                <c:manualLayout>
                  <c:x val="-3.4913276465441803E-2"/>
                  <c:y val="4.37981222251462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7C1A-4E64-92E8-B8D0ACC8E583}"/>
                </c:ext>
              </c:extLst>
            </c:dLbl>
            <c:dLbl>
              <c:idx val="6"/>
              <c:layout>
                <c:manualLayout>
                  <c:x val="-3.4913276465441803E-2"/>
                  <c:y val="-2.35836042750788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7C1A-4E64-92E8-B8D0ACC8E583}"/>
                </c:ext>
              </c:extLst>
            </c:dLbl>
            <c:dLbl>
              <c:idx val="7"/>
              <c:layout>
                <c:manualLayout>
                  <c:x val="-3.7691054243219599E-2"/>
                  <c:y val="-3.70599495751237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7C1A-4E64-92E8-B8D0ACC8E583}"/>
                </c:ext>
              </c:extLst>
            </c:dLbl>
            <c:dLbl>
              <c:idx val="8"/>
              <c:layout>
                <c:manualLayout>
                  <c:x val="-2.2413276465441799E-2"/>
                  <c:y val="-3.36908632501125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7C1A-4E64-92E8-B8D0ACC8E583}"/>
                </c:ext>
              </c:extLst>
            </c:dLbl>
            <c:dLbl>
              <c:idx val="9"/>
              <c:layout>
                <c:manualLayout>
                  <c:x val="-3.07466097987752E-2"/>
                  <c:y val="-3.03217769251012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7C1A-4E64-92E8-B8D0ACC8E583}"/>
                </c:ext>
              </c:extLst>
            </c:dLbl>
            <c:dLbl>
              <c:idx val="10"/>
              <c:layout>
                <c:manualLayout>
                  <c:x val="-3.7624671916010502E-2"/>
                  <c:y val="-4.47957094730207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7C1A-4E64-92E8-B8D0ACC8E5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52542</c:v>
                </c:pt>
                <c:pt idx="1">
                  <c:v>56568</c:v>
                </c:pt>
                <c:pt idx="2">
                  <c:v>55230</c:v>
                </c:pt>
                <c:pt idx="3">
                  <c:v>51565</c:v>
                </c:pt>
                <c:pt idx="4">
                  <c:v>49969</c:v>
                </c:pt>
                <c:pt idx="5">
                  <c:v>49657</c:v>
                </c:pt>
                <c:pt idx="6">
                  <c:v>60635</c:v>
                </c:pt>
                <c:pt idx="7">
                  <c:v>59249</c:v>
                </c:pt>
                <c:pt idx="8">
                  <c:v>56569</c:v>
                </c:pt>
                <c:pt idx="9">
                  <c:v>53293</c:v>
                </c:pt>
                <c:pt idx="10">
                  <c:v>51138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C1A-4E64-92E8-B8D0ACC8E58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29304136"/>
        <c:axId val="229306096"/>
      </c:lineChart>
      <c:catAx>
        <c:axId val="229304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14443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9306096"/>
        <c:crosses val="autoZero"/>
        <c:auto val="1"/>
        <c:lblAlgn val="ctr"/>
        <c:lblOffset val="100"/>
        <c:noMultiLvlLbl val="0"/>
      </c:catAx>
      <c:valAx>
        <c:axId val="22930609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29304136"/>
        <c:crosses val="autoZero"/>
        <c:crossBetween val="between"/>
      </c:valAx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0">
              <a:schemeClr val="accent1">
                <a:lumMod val="60000"/>
                <a:lumOff val="40000"/>
              </a:schemeClr>
            </a:gs>
            <a:gs pos="82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მშობიარობა</c:v>
                </c:pt>
              </c:strCache>
            </c:strRef>
          </c:tx>
          <c:spPr>
            <a:solidFill>
              <a:srgbClr val="31A99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5002474817696306E-3"/>
                  <c:y val="-2.20266800329879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42E-4F36-996F-F2CDDFC6A59F}"/>
                </c:ext>
              </c:extLst>
            </c:dLbl>
            <c:dLbl>
              <c:idx val="1"/>
              <c:layout>
                <c:manualLayout>
                  <c:x val="1.50024748176963E-2"/>
                  <c:y val="-3.02866850453584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42E-4F36-996F-F2CDDFC6A59F}"/>
                </c:ext>
              </c:extLst>
            </c:dLbl>
            <c:dLbl>
              <c:idx val="2"/>
              <c:layout>
                <c:manualLayout>
                  <c:x val="3.0004949635391502E-3"/>
                  <c:y val="-1.92733450288644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F42E-4F36-996F-F2CDDFC6A59F}"/>
                </c:ext>
              </c:extLst>
            </c:dLbl>
            <c:dLbl>
              <c:idx val="3"/>
              <c:layout>
                <c:manualLayout>
                  <c:x val="6.0009899270784097E-3"/>
                  <c:y val="-2.2026680032988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42E-4F36-996F-F2CDDFC6A5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</c:v>
                </c:pt>
                <c:pt idx="1">
                  <c:v>II</c:v>
                </c:pt>
                <c:pt idx="2">
                  <c:v>II-III</c:v>
                </c:pt>
                <c:pt idx="3">
                  <c:v>III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2371</c:v>
                </c:pt>
                <c:pt idx="1">
                  <c:v>27050</c:v>
                </c:pt>
                <c:pt idx="2">
                  <c:v>12831</c:v>
                </c:pt>
                <c:pt idx="3">
                  <c:v>8212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A8-4F05-ADDF-E1AD3F1CAE4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საკეისრო კვეთა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19574B"/>
              </a:solidFill>
            </a:ln>
            <a:effectLst/>
            <a:sp3d>
              <a:contourClr>
                <a:srgbClr val="19574B"/>
              </a:contourClr>
            </a:sp3d>
          </c:spPr>
          <c:invertIfNegative val="0"/>
          <c:dLbls>
            <c:dLbl>
              <c:idx val="0"/>
              <c:layout>
                <c:manualLayout>
                  <c:x val="1.6502722299465901E-2"/>
                  <c:y val="-3.028668504535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F42E-4F36-996F-F2CDDFC6A59F}"/>
                </c:ext>
              </c:extLst>
            </c:dLbl>
            <c:dLbl>
              <c:idx val="1"/>
              <c:layout>
                <c:manualLayout>
                  <c:x val="1.9503217263005201E-2"/>
                  <c:y val="-3.02866850453584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F42E-4F36-996F-F2CDDFC6A59F}"/>
                </c:ext>
              </c:extLst>
            </c:dLbl>
            <c:dLbl>
              <c:idx val="2"/>
              <c:layout>
                <c:manualLayout>
                  <c:x val="1.35022273359267E-2"/>
                  <c:y val="-2.47800150371116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F42E-4F36-996F-F2CDDFC6A59F}"/>
                </c:ext>
              </c:extLst>
            </c:dLbl>
            <c:dLbl>
              <c:idx val="3"/>
              <c:layout>
                <c:manualLayout>
                  <c:x val="2.2503712226544501E-2"/>
                  <c:y val="-3.30400200494819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F42E-4F36-996F-F2CDDFC6A5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</c:v>
                </c:pt>
                <c:pt idx="1">
                  <c:v>II</c:v>
                </c:pt>
                <c:pt idx="2">
                  <c:v>II-III</c:v>
                </c:pt>
                <c:pt idx="3">
                  <c:v>III</c:v>
                </c:pt>
              </c:strCache>
            </c:strRef>
          </c:cat>
          <c:val>
            <c:numRef>
              <c:f>Sheet1!$C$2:$C$5</c:f>
              <c:numCache>
                <c:formatCode>#,##0</c:formatCode>
                <c:ptCount val="4"/>
                <c:pt idx="0">
                  <c:v>553</c:v>
                </c:pt>
                <c:pt idx="1">
                  <c:v>11955</c:v>
                </c:pt>
                <c:pt idx="2">
                  <c:v>4798</c:v>
                </c:pt>
                <c:pt idx="3">
                  <c:v>3737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AA8-4F05-ADDF-E1AD3F1CAE4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253966336"/>
        <c:axId val="253966728"/>
        <c:axId val="0"/>
      </c:bar3DChart>
      <c:catAx>
        <c:axId val="253966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3966728"/>
        <c:crosses val="autoZero"/>
        <c:auto val="1"/>
        <c:lblAlgn val="ctr"/>
        <c:lblOffset val="100"/>
        <c:noMultiLvlLbl val="0"/>
      </c:catAx>
      <c:valAx>
        <c:axId val="253966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3966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9245170915228399E-2"/>
          <c:y val="0.133979959208711"/>
          <c:w val="0.90008480597946605"/>
          <c:h val="0.65700782927560797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პირველი საკეისრო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prst="angle"/>
            </a:sp3d>
          </c:spPr>
          <c:invertIfNegative val="0"/>
          <c:dLbls>
            <c:dLbl>
              <c:idx val="0"/>
              <c:layout>
                <c:manualLayout>
                  <c:x val="1.2343346595069E-3"/>
                  <c:y val="-7.443006768905889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54,5%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3024978050982"/>
                      <c:h val="4.882689333147670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FC49-4C95-90C6-322DB36E80F9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962-4D99-B842-437BE6154EA8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54.5</c:v>
                </c:pt>
                <c:pt idx="1">
                  <c:v>10333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FF-4FCA-BDCF-4DDDD9EA1C4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განმეორებითი</c:v>
                </c:pt>
              </c:strCache>
            </c:strRef>
          </c:tx>
          <c:spPr>
            <a:solidFill>
              <a:srgbClr val="A4E4D8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plastic">
              <a:bevelT prst="angle"/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35,6%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C49-4C95-90C6-322DB36E80F9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962-4D99-B842-437BE6154E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Sheet1!$C$2:$C$3</c:f>
              <c:numCache>
                <c:formatCode>General</c:formatCode>
                <c:ptCount val="2"/>
                <c:pt idx="0">
                  <c:v>35.6</c:v>
                </c:pt>
                <c:pt idx="1">
                  <c:v>8338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FF-4FCA-BDCF-4DDDD9EA1C4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 და მეტი საკეისრო კვეთა</c:v>
                </c:pt>
              </c:strCache>
            </c:strRef>
          </c:tx>
          <c:spPr>
            <a:solidFill>
              <a:srgbClr val="31A992"/>
            </a:solidFill>
            <a:ln>
              <a:noFill/>
            </a:ln>
            <a:effectLst/>
            <a:sp3d/>
          </c:spPr>
          <c:invertIfNegative val="0"/>
          <c:cat>
            <c:numRef>
              <c:f>Sheet1!$A$2:$A$3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Sheet1!$D$2:$D$3</c:f>
              <c:numCache>
                <c:formatCode>General</c:formatCode>
                <c:ptCount val="2"/>
                <c:pt idx="0">
                  <c:v>9.8000000000000007</c:v>
                </c:pt>
                <c:pt idx="1">
                  <c:v>2373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962-4D99-B842-437BE6154E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3"/>
        <c:shape val="box"/>
        <c:axId val="253967512"/>
        <c:axId val="253967904"/>
        <c:axId val="0"/>
      </c:bar3DChart>
      <c:catAx>
        <c:axId val="253967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53967904"/>
        <c:crosses val="autoZero"/>
        <c:auto val="1"/>
        <c:lblAlgn val="ctr"/>
        <c:lblOffset val="100"/>
        <c:noMultiLvlLbl val="0"/>
      </c:catAx>
      <c:valAx>
        <c:axId val="25396790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253967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8312731550918799E-2"/>
          <c:y val="0.89712781237334105"/>
          <c:w val="0.96636293159533004"/>
          <c:h val="0.10287218762665901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 algn="ctr" rtl="0">
            <a:defRPr lang="en-US" sz="1400" b="0" i="0" u="none" strike="noStrike" kern="1200" cap="none" spc="0" baseline="0">
              <a:ln w="0" cmpd="sng">
                <a:solidFill>
                  <a:schemeClr val="tx1"/>
                </a:solidFill>
                <a:prstDash val="solid"/>
              </a:ln>
              <a:noFill/>
              <a:effectLst/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lang="en-US" sz="1600" b="1" i="0" u="none" strike="noStrike" kern="1200" cap="none" spc="0" baseline="0">
          <a:ln w="10160">
            <a:solidFill>
              <a:srgbClr val="E9F0DC"/>
            </a:solidFill>
            <a:prstDash val="solid"/>
          </a:ln>
          <a:solidFill>
            <a:schemeClr val="tx1"/>
          </a:solidFill>
          <a:effectLst/>
          <a:latin typeface="Arial"/>
          <a:ea typeface="Arial"/>
          <a:cs typeface="Arial"/>
          <a:sym typeface="Arial"/>
        </a:defRPr>
      </a:pPr>
      <a:endParaRPr lang="en-US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ka-GE" sz="1400" b="1" i="0" u="none" strike="noStrike" kern="1200" cap="none" spc="0" baseline="0" dirty="0" smtClean="0">
                <a:ln w="0" cmpd="sng">
                  <a:solidFill>
                    <a:schemeClr val="tx1"/>
                  </a:solidFill>
                  <a:prstDash val="solid"/>
                </a:ln>
                <a:solidFill>
                  <a:srgbClr val="19574B"/>
                </a:solidFill>
                <a:effectLst>
                  <a:outerShdw dir="6000000" algn="ctr" rotWithShape="0">
                    <a:schemeClr val="tx1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ka-GE" sz="1400" b="0" i="0" u="none" strike="noStrike" cap="none" dirty="0">
                <a:ln w="0" cmpd="sng">
                  <a:solidFill>
                    <a:schemeClr val="tx1"/>
                  </a:solidFill>
                  <a:prstDash val="solid"/>
                </a:ln>
                <a:noFill/>
                <a:effectLst/>
                <a:latin typeface="Arial"/>
                <a:ea typeface="Arial"/>
                <a:cs typeface="Arial"/>
                <a:sym typeface="Arial"/>
              </a:rPr>
              <a:t>გადაუდებელი და გეგმიური საკეისრო კვეთების ხვედრითი წილი</a:t>
            </a:r>
          </a:p>
        </c:rich>
      </c:tx>
      <c:layout>
        <c:manualLayout>
          <c:xMode val="edge"/>
          <c:yMode val="edge"/>
          <c:x val="0.141055989383051"/>
          <c:y val="4.5142270601645398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7668519028592097E-2"/>
          <c:y val="0.194543859272718"/>
          <c:w val="0.93233130052749602"/>
          <c:h val="0.59960795545060597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გადაუდებელი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prst="angle"/>
            </a:sp3d>
          </c:spPr>
          <c:invertIfNegative val="0"/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74%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0-4DE8-4D81-8867-279FCAB076C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DE8-4D81-8867-279FCAB076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74</c:v>
                </c:pt>
                <c:pt idx="1">
                  <c:v>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FF-4FCA-BDCF-4DDDD9EA1C4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გეგმიური</c:v>
                </c:pt>
              </c:strCache>
            </c:strRef>
          </c:tx>
          <c:spPr>
            <a:solidFill>
              <a:srgbClr val="A4E4D8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plastic">
              <a:bevelT prst="angle"/>
            </a:sp3d>
          </c:spPr>
          <c:invertIfNegative val="0"/>
          <c:dLbls>
            <c:dLbl>
              <c:idx val="0"/>
              <c:layout>
                <c:manualLayout>
                  <c:x val="2.8393542548282402E-3"/>
                  <c:y val="2.8683188586798801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2281B25-1619-42CA-9C25-E2D2D3057E04}" type="VALUE">
                      <a:rPr lang="en-US" b="1" smtClean="0">
                        <a:solidFill>
                          <a:schemeClr val="tx1"/>
                        </a:solidFill>
                      </a:rPr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[VALUE]</a:t>
                    </a:fld>
                    <a:r>
                      <a:rPr lang="en-US" b="1" dirty="0" smtClean="0">
                        <a:solidFill>
                          <a:schemeClr val="tx1"/>
                        </a:solidFill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7293724266955"/>
                      <c:h val="6.2412161193173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4DE8-4D81-8867-279FCAB076CC}"/>
                </c:ext>
              </c:extLst>
            </c:dLbl>
            <c:dLbl>
              <c:idx val="1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 dirty="0" smtClean="0">
                        <a:solidFill>
                          <a:schemeClr val="tx1"/>
                        </a:solidFill>
                      </a:rPr>
                      <a:t>30,7%</a:t>
                    </a:r>
                    <a:endParaRPr lang="en-US" b="1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3-4DE8-4D81-8867-279FCAB076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Sheet1!$C$2:$C$3</c:f>
              <c:numCache>
                <c:formatCode>General</c:formatCode>
                <c:ptCount val="2"/>
                <c:pt idx="0">
                  <c:v>26</c:v>
                </c:pt>
                <c:pt idx="1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FF-4FCA-BDCF-4DDDD9EA1C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253968688"/>
        <c:axId val="253969080"/>
        <c:axId val="0"/>
      </c:bar3DChart>
      <c:catAx>
        <c:axId val="253968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3969080"/>
        <c:crosses val="autoZero"/>
        <c:auto val="1"/>
        <c:lblAlgn val="ctr"/>
        <c:lblOffset val="100"/>
        <c:noMultiLvlLbl val="0"/>
      </c:catAx>
      <c:valAx>
        <c:axId val="25396908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253968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rgbClr val="19574B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39700" h="139700"/>
              </a:sp3d>
            </c:spPr>
            <c:extLst>
              <c:ext xmlns:c16="http://schemas.microsoft.com/office/drawing/2014/chart" uri="{C3380CC4-5D6E-409C-BE32-E72D297353CC}">
                <c16:uniqueId val="{00000001-F5DA-40FA-8168-E72226B7B22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39700" h="139700"/>
              </a:sp3d>
            </c:spPr>
            <c:extLst>
              <c:ext xmlns:c16="http://schemas.microsoft.com/office/drawing/2014/chart" uri="{C3380CC4-5D6E-409C-BE32-E72D297353CC}">
                <c16:uniqueId val="{00000003-F5DA-40FA-8168-E72226B7B22C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C2B3B09C-71E4-4484-8EE0-53E9A7920EC8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5DA-40FA-8168-E72226B7B22C}"/>
                </c:ext>
              </c:extLst>
            </c:dLbl>
            <c:dLbl>
              <c:idx val="1"/>
              <c:layout>
                <c:manualLayout>
                  <c:x val="-2.09302335163081E-2"/>
                  <c:y val="-5.699090508980020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5DA-40FA-8168-E72226B7B22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საკეისრო კვეთები 39 კვირის ზემოთ</c:v>
                </c:pt>
                <c:pt idx="1">
                  <c:v>საკეისრო კვეთები 39 კვირამდე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11182</c:v>
                </c:pt>
                <c:pt idx="1">
                  <c:v>12257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5DA-40FA-8168-E72226B7B22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250717512"/>
        <c:axId val="250717904"/>
      </c:barChart>
      <c:catAx>
        <c:axId val="250717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50717904"/>
        <c:crosses val="autoZero"/>
        <c:auto val="1"/>
        <c:lblAlgn val="ctr"/>
        <c:lblOffset val="100"/>
        <c:noMultiLvlLbl val="0"/>
      </c:catAx>
      <c:valAx>
        <c:axId val="25071790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50717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en-US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4582821939523"/>
          <c:y val="3.9044247340571103E-2"/>
          <c:w val="0.84455682590343295"/>
          <c:h val="0.67403157637728295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39700" h="139700"/>
              </a:sp3d>
            </c:spPr>
            <c:extLst>
              <c:ext xmlns:c16="http://schemas.microsoft.com/office/drawing/2014/chart" uri="{C3380CC4-5D6E-409C-BE32-E72D297353CC}">
                <c16:uniqueId val="{00000001-832E-445A-A17C-6BAC626CA47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accent2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39700" h="139700"/>
              </a:sp3d>
            </c:spPr>
            <c:extLst>
              <c:ext xmlns:c16="http://schemas.microsoft.com/office/drawing/2014/chart" uri="{C3380CC4-5D6E-409C-BE32-E72D297353CC}">
                <c16:uniqueId val="{00000003-832E-445A-A17C-6BAC626CA47D}"/>
              </c:ext>
            </c:extLst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საკეისრო კვეთები 39 კვირის ზემოთ</c:v>
                </c:pt>
                <c:pt idx="1">
                  <c:v>საკეისრო კვეთები 39 კვირამდე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10041</c:v>
                </c:pt>
                <c:pt idx="1">
                  <c:v>11003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32E-445A-A17C-6BAC626CA47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250718688"/>
        <c:axId val="250719080"/>
      </c:barChart>
      <c:catAx>
        <c:axId val="250718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0719080"/>
        <c:crosses val="autoZero"/>
        <c:auto val="1"/>
        <c:lblAlgn val="ctr"/>
        <c:lblOffset val="100"/>
        <c:noMultiLvlLbl val="0"/>
      </c:catAx>
      <c:valAx>
        <c:axId val="250719080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0718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შიდა რეფერალი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D8F4EF"/>
              </a:solidFill>
            </a:ln>
            <a:effectLst/>
            <a:sp3d>
              <a:contourClr>
                <a:srgbClr val="D8F4EF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2017 წელი II-III დონის კლინიკები</c:v>
                </c:pt>
                <c:pt idx="1">
                  <c:v>2018 წელი II-III დონის კლინიკები</c:v>
                </c:pt>
                <c:pt idx="2">
                  <c:v>2017 წელი III დონის კლინიკები</c:v>
                </c:pt>
                <c:pt idx="3">
                  <c:v>2018 წელი III დონის კლინიკები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2087</c:v>
                </c:pt>
                <c:pt idx="1">
                  <c:v>1314</c:v>
                </c:pt>
                <c:pt idx="2">
                  <c:v>1803</c:v>
                </c:pt>
                <c:pt idx="3">
                  <c:v>1893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378-47C3-842D-FCACE77B41E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გარე რეფერირებული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2017 წელი II-III დონის კლინიკები</c:v>
                </c:pt>
                <c:pt idx="1">
                  <c:v>2018 წელი II-III დონის კლინიკები</c:v>
                </c:pt>
                <c:pt idx="2">
                  <c:v>2017 წელი III დონის კლინიკები</c:v>
                </c:pt>
                <c:pt idx="3">
                  <c:v>2018 წელი III დონის კლინიკები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172</c:v>
                </c:pt>
                <c:pt idx="1">
                  <c:v>239</c:v>
                </c:pt>
                <c:pt idx="2">
                  <c:v>972</c:v>
                </c:pt>
                <c:pt idx="3">
                  <c:v>760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C3-4639-9983-27BA832F075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250764624"/>
        <c:axId val="250763840"/>
      </c:bar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რეფერალი სულ</c:v>
                </c:pt>
              </c:strCache>
            </c:strRef>
          </c:tx>
          <c:spPr>
            <a:ln>
              <a:solidFill>
                <a:srgbClr val="123E36"/>
              </a:solidFill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2222913282304699E-2"/>
                  <c:y val="-4.42260517127038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5C3-4639-9983-27BA832F075E}"/>
                </c:ext>
              </c:extLst>
            </c:dLbl>
            <c:dLbl>
              <c:idx val="1"/>
              <c:layout>
                <c:manualLayout>
                  <c:x val="-3.7826898200966401E-2"/>
                  <c:y val="-7.73955904972317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95C3-4639-9983-27BA832F075E}"/>
                </c:ext>
              </c:extLst>
            </c:dLbl>
            <c:dLbl>
              <c:idx val="2"/>
              <c:layout>
                <c:manualLayout>
                  <c:x val="-2.24159396746468E-2"/>
                  <c:y val="-3.593366701657189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3-95C3-4639-9983-27BA832F075E}"/>
                </c:ext>
              </c:extLst>
            </c:dLbl>
            <c:dLbl>
              <c:idx val="3"/>
              <c:layout>
                <c:manualLayout>
                  <c:x val="-5.6039849186616903E-3"/>
                  <c:y val="-3.31695387845278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95C3-4639-9983-27BA832F07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2017 წელი II-III დონის კლინიკები</c:v>
                </c:pt>
                <c:pt idx="1">
                  <c:v>2018 წელი II-III დონის კლინიკები</c:v>
                </c:pt>
                <c:pt idx="2">
                  <c:v>2017 წელი III დონის კლინიკები</c:v>
                </c:pt>
                <c:pt idx="3">
                  <c:v>2018 წელი III დონის კლინიკები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2259</c:v>
                </c:pt>
                <c:pt idx="1">
                  <c:v>1553</c:v>
                </c:pt>
                <c:pt idx="2">
                  <c:v>2775</c:v>
                </c:pt>
                <c:pt idx="3">
                  <c:v>2653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378-47C3-842D-FCACE77B41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0764624"/>
        <c:axId val="250763840"/>
      </c:lineChart>
      <c:catAx>
        <c:axId val="250764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0763840"/>
        <c:crosses val="autoZero"/>
        <c:auto val="1"/>
        <c:lblAlgn val="ctr"/>
        <c:lblOffset val="100"/>
        <c:noMultiLvlLbl val="0"/>
      </c:catAx>
      <c:valAx>
        <c:axId val="2507638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50764624"/>
        <c:crosses val="autoZero"/>
        <c:crossBetween val="between"/>
      </c:valAx>
      <c:spPr>
        <a:noFill/>
        <a:ln>
          <a:noFill/>
        </a:ln>
        <a:effectLst/>
        <a:sp3d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0"/>
      <c:rAngAx val="0"/>
    </c:view3D>
    <c:floor>
      <c:thickness val="0"/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5.7677494822485499E-2"/>
          <c:y val="9.1548542480415704E-2"/>
          <c:w val="0.94190463692038495"/>
          <c:h val="0.8699523778830580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ცოცხლადშობილები</c:v>
                </c:pt>
              </c:strCache>
            </c:strRef>
          </c:tx>
          <c:spPr>
            <a:solidFill>
              <a:schemeClr val="accent1"/>
            </a:solidFill>
            <a:ln w="9525" cap="flat" cmpd="sng" algn="ctr">
              <a:solidFill>
                <a:schemeClr val="dk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0"/>
                  <c:y val="0.15588231684059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51138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AF78-487D-9099-9BA3FC410C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50747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3B-4746-A565-6F4EFD1C94A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რეფერალი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powder"/>
          </c:spPr>
          <c:invertIfNegative val="0"/>
          <c:dLbls>
            <c:dLbl>
              <c:idx val="0"/>
              <c:layout>
                <c:manualLayout>
                  <c:x val="0"/>
                  <c:y val="-4.8787093316840502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10,1-5131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86F-42BC-8708-F962C13BEB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General</c:formatCode>
                <c:ptCount val="1"/>
                <c:pt idx="0">
                  <c:v>5131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93B-4746-A565-6F4EFD1C94A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ტრანსპორტირების ინდექსი %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flat"/>
          </c:spPr>
          <c:invertIfNegative val="0"/>
          <c:dLbls>
            <c:dLbl>
              <c:idx val="0"/>
              <c:layout>
                <c:manualLayout>
                  <c:x val="-1.3614646348473548E-2"/>
                  <c:y val="-8.302430966117023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dirty="0" smtClean="0">
                        <a:solidFill>
                          <a:schemeClr val="tx1"/>
                        </a:solidFill>
                      </a:rPr>
                      <a:t>2,7-1379</a:t>
                    </a:r>
                    <a:endParaRPr lang="en-US" sz="120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86F-42BC-8708-F962C13BEB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0.0%</c:formatCode>
                <c:ptCount val="1"/>
                <c:pt idx="0">
                  <c:v>1379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93B-4746-A565-6F4EFD1C94A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99"/>
        <c:shape val="box"/>
        <c:axId val="250762272"/>
        <c:axId val="250761488"/>
        <c:axId val="0"/>
      </c:bar3DChart>
      <c:catAx>
        <c:axId val="250762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0761488"/>
        <c:crosses val="autoZero"/>
        <c:auto val="1"/>
        <c:lblAlgn val="ctr"/>
        <c:lblOffset val="100"/>
        <c:noMultiLvlLbl val="0"/>
      </c:catAx>
      <c:valAx>
        <c:axId val="250761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0762272"/>
        <c:crosses val="autoZero"/>
        <c:crossBetween val="between"/>
      </c:valAx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>
      <a:outerShdw sx="1000" sy="1000" algn="ctr" rotWithShape="0">
        <a:srgbClr val="000000"/>
      </a:outerShdw>
    </a:effectLst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გარე რეფერალი</c:v>
                </c:pt>
              </c:strCache>
            </c:strRef>
          </c:tx>
          <c:spPr>
            <a:solidFill>
              <a:srgbClr val="43BFC5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52363189053525E-2"/>
                  <c:y val="-2.159133742912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B1E-45EC-BE30-8095EF80D6EE}"/>
                </c:ext>
              </c:extLst>
            </c:dLbl>
            <c:dLbl>
              <c:idx val="1"/>
              <c:layout>
                <c:manualLayout>
                  <c:x val="1.9809856138336902E-2"/>
                  <c:y val="-3.6582141003154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B1E-45EC-BE30-8095EF80D6EE}"/>
                </c:ext>
              </c:extLst>
            </c:dLbl>
            <c:dLbl>
              <c:idx val="2"/>
              <c:layout>
                <c:manualLayout>
                  <c:x val="0"/>
                  <c:y val="-3.32510823263000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A054-4A6E-83CC-ECDD34A1BF8B}"/>
                </c:ext>
              </c:extLst>
            </c:dLbl>
            <c:dLbl>
              <c:idx val="3"/>
              <c:layout>
                <c:manualLayout>
                  <c:x val="5.7613165923989899E-3"/>
                  <c:y val="-3.62739079923272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054-4A6E-83CC-ECDD34A1BF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</c:v>
                </c:pt>
                <c:pt idx="1">
                  <c:v>II</c:v>
                </c:pt>
                <c:pt idx="2">
                  <c:v>II-III</c:v>
                </c:pt>
                <c:pt idx="3">
                  <c:v>III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127</c:v>
                </c:pt>
                <c:pt idx="1">
                  <c:v>1072</c:v>
                </c:pt>
                <c:pt idx="2">
                  <c:v>93</c:v>
                </c:pt>
                <c:pt idx="3">
                  <c:v>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8F-4561-A164-4D789757111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შიდა რეფერალი</c:v>
                </c:pt>
              </c:strCache>
            </c:strRef>
          </c:tx>
          <c:spPr>
            <a:solidFill>
              <a:srgbClr val="EDB5E6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29629623328977E-2"/>
                  <c:y val="-2.11597796621908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A054-4A6E-83CC-ECDD34A1BF8B}"/>
                </c:ext>
              </c:extLst>
            </c:dLbl>
            <c:dLbl>
              <c:idx val="1"/>
              <c:layout>
                <c:manualLayout>
                  <c:x val="1.4403291480997499E-2"/>
                  <c:y val="-2.11597796621908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054-4A6E-83CC-ECDD34A1BF8B}"/>
                </c:ext>
              </c:extLst>
            </c:dLbl>
            <c:dLbl>
              <c:idx val="2"/>
              <c:layout>
                <c:manualLayout>
                  <c:x val="1.35433945825354E-2"/>
                  <c:y val="-2.46758142047199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1B1E-45EC-BE30-8095EF80D6EE}"/>
                </c:ext>
              </c:extLst>
            </c:dLbl>
            <c:dLbl>
              <c:idx val="3"/>
              <c:layout>
                <c:manualLayout>
                  <c:x val="1.86221675509863E-2"/>
                  <c:y val="-2.159133742912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58F-4561-A164-4D789757111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</c:v>
                </c:pt>
                <c:pt idx="1">
                  <c:v>II</c:v>
                </c:pt>
                <c:pt idx="2">
                  <c:v>II-III</c:v>
                </c:pt>
                <c:pt idx="3">
                  <c:v>III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1160</c:v>
                </c:pt>
                <c:pt idx="3">
                  <c:v>1723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8F-4561-A164-4D789757111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252798632"/>
        <c:axId val="252797848"/>
        <c:axId val="0"/>
      </c:bar3DChart>
      <c:catAx>
        <c:axId val="252798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2797848"/>
        <c:crosses val="autoZero"/>
        <c:auto val="1"/>
        <c:lblAlgn val="ctr"/>
        <c:lblOffset val="100"/>
        <c:noMultiLvlLbl val="0"/>
      </c:catAx>
      <c:valAx>
        <c:axId val="2527978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52798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a-GE" dirty="0"/>
              <a:t>საკეისროს %</a:t>
            </a:r>
            <a:r>
              <a:rPr lang="en-US" dirty="0"/>
              <a:t> - II </a:t>
            </a:r>
            <a:r>
              <a:rPr lang="ka-GE" dirty="0"/>
              <a:t>დონე</a:t>
            </a:r>
          </a:p>
          <a:p>
            <a:pPr>
              <a:defRPr/>
            </a:pPr>
            <a:endParaRPr lang="ka-GE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4863848551362"/>
          <c:y val="9.9175299810064704E-2"/>
          <c:w val="0.85943144931242699"/>
          <c:h val="0.47755882051394799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29086240"/>
        <c:axId val="229048952"/>
      </c:barChart>
      <c:catAx>
        <c:axId val="229086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9048952"/>
        <c:crosses val="autoZero"/>
        <c:auto val="1"/>
        <c:lblAlgn val="ctr"/>
        <c:lblOffset val="100"/>
        <c:noMultiLvlLbl val="0"/>
      </c:catAx>
      <c:valAx>
        <c:axId val="229048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9086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0"/>
      <c:rotY val="0"/>
      <c:rAngAx val="0"/>
    </c:view3D>
    <c:floor>
      <c:thickness val="0"/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0"/>
          <c:y val="2.7302145970170999E-2"/>
          <c:w val="0.98423235259394104"/>
          <c:h val="0.8028232568708429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შიდა რეფერალი</c:v>
                </c:pt>
              </c:strCache>
            </c:strRef>
          </c:tx>
          <c:spPr>
            <a:solidFill>
              <a:srgbClr val="31A992"/>
            </a:solidFill>
            <a:ln>
              <a:solidFill>
                <a:srgbClr val="31A992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  <a:contourClr>
                <a:srgbClr val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 დონე</c:v>
                </c:pt>
                <c:pt idx="1">
                  <c:v>I დონე &gt;= 2500 გრამზე</c:v>
                </c:pt>
                <c:pt idx="2">
                  <c:v>II დონე</c:v>
                </c:pt>
                <c:pt idx="3">
                  <c:v>II დონე &gt;= 2500 გრამზე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42-4C78-BC36-C26E254D3D5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სულ  რეფერალი </c:v>
                </c:pt>
              </c:strCache>
            </c:strRef>
          </c:tx>
          <c:spPr>
            <a:solidFill>
              <a:srgbClr val="C0D6D4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 დონე</c:v>
                </c:pt>
                <c:pt idx="1">
                  <c:v>I დონე &gt;= 2500 გრამზე</c:v>
                </c:pt>
                <c:pt idx="2">
                  <c:v>II დონე</c:v>
                </c:pt>
                <c:pt idx="3">
                  <c:v>II დონე &gt;= 2500 გრამზე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127</c:v>
                </c:pt>
                <c:pt idx="1">
                  <c:v>80</c:v>
                </c:pt>
                <c:pt idx="2">
                  <c:v>1072</c:v>
                </c:pt>
                <c:pt idx="3">
                  <c:v>724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42-4C78-BC36-C26E254D3D5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პირველი დონის ინტენსიური(შიდა რეფერალი)</c:v>
                </c:pt>
              </c:strCache>
            </c:strRef>
          </c:tx>
          <c:spPr>
            <a:solidFill>
              <a:srgbClr val="EBC8C7"/>
            </a:solidFill>
            <a:ln>
              <a:solidFill>
                <a:srgbClr val="C0504D">
                  <a:lumMod val="60000"/>
                  <a:lumOff val="40000"/>
                </a:srgb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 prst="angle"/>
              <a:contourClr>
                <a:srgbClr val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 დონე</c:v>
                </c:pt>
                <c:pt idx="1">
                  <c:v>I დონე &gt;= 2500 გრამზე</c:v>
                </c:pt>
                <c:pt idx="2">
                  <c:v>II დონე</c:v>
                </c:pt>
                <c:pt idx="3">
                  <c:v>II დონე &gt;= 2500 გრამზე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20</c:v>
                </c:pt>
                <c:pt idx="1">
                  <c:v>19</c:v>
                </c:pt>
                <c:pt idx="2">
                  <c:v>849</c:v>
                </c:pt>
                <c:pt idx="3">
                  <c:v>708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442-4C78-BC36-C26E254D3D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225885896"/>
        <c:axId val="226103376"/>
        <c:axId val="0"/>
      </c:bar3DChart>
      <c:catAx>
        <c:axId val="225885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6103376"/>
        <c:crosses val="autoZero"/>
        <c:auto val="1"/>
        <c:lblAlgn val="ctr"/>
        <c:lblOffset val="100"/>
        <c:noMultiLvlLbl val="0"/>
      </c:catAx>
      <c:valAx>
        <c:axId val="22610337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25885896"/>
        <c:crosses val="autoZero"/>
        <c:crossBetween val="between"/>
      </c:valAx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5.39962631043341E-2"/>
          <c:y val="0.949341179505507"/>
          <c:w val="0.89200735989630997"/>
          <c:h val="5.06588204944933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ka-GE" sz="1800" b="1" i="0" u="none" strike="noStrike" kern="1200" cap="none" baseline="0">
              <a:ln w="10160">
                <a:solidFill>
                  <a:srgbClr val="E9F0DC"/>
                </a:solidFill>
                <a:prstDash val="solid"/>
              </a:ln>
              <a:solidFill>
                <a:srgbClr val="19574B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alibri"/>
              <a:ea typeface="Calibri"/>
              <a:cs typeface="Arial"/>
              <a:sym typeface="Calibri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3532458561822442"/>
          <c:y val="0.17421886389280974"/>
          <c:w val="0.31470486509983225"/>
          <c:h val="0.767941460687473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სამედიცინო დაწესებულებების რაოდენობა რეგიონების მიხედვით</c:v>
                </c:pt>
              </c:strCache>
            </c:strRef>
          </c:tx>
          <c:spPr>
            <a:solidFill>
              <a:srgbClr val="31A992"/>
            </a:solidFill>
            <a:ln>
              <a:solidFill>
                <a:srgbClr val="19574B"/>
              </a:solidFill>
            </a:ln>
            <a:effectLst>
              <a:glow rad="38100">
                <a:srgbClr val="03AA90">
                  <a:alpha val="47000"/>
                </a:srgbClr>
              </a:glow>
              <a:outerShdw dist="23000" dir="5400000" sx="98000" sy="98000" rotWithShape="0">
                <a:srgbClr val="000000">
                  <a:alpha val="16000"/>
                </a:srgbClr>
              </a:outerShdw>
              <a:softEdge rad="127000"/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-1.5359281392554997E-3"/>
                  <c:y val="-1.8675489592882562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A2C5-4518-A225-4508B8BDEAFC}"/>
                </c:ext>
              </c:extLst>
            </c:dLbl>
            <c:dLbl>
              <c:idx val="1"/>
              <c:layout>
                <c:manualLayout>
                  <c:x val="-1.5359281392554997E-3"/>
                  <c:y val="9.337744796441281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2C5-4518-A225-4508B8BDEAFC}"/>
                </c:ext>
              </c:extLst>
            </c:dLbl>
            <c:dLbl>
              <c:idx val="2"/>
              <c:layout>
                <c:manualLayout>
                  <c:x val="-4.6672068859599722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A2C5-4518-A225-4508B8BDEAFC}"/>
                </c:ext>
              </c:extLst>
            </c:dLbl>
            <c:dLbl>
              <c:idx val="3"/>
              <c:layout>
                <c:manualLayout>
                  <c:x val="8.1008082944337403E-4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2C5-4518-A225-4508B8BDEAFC}"/>
                </c:ext>
              </c:extLst>
            </c:dLbl>
            <c:dLbl>
              <c:idx val="4"/>
              <c:layout>
                <c:manualLayout>
                  <c:x val="-2.340922703154187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A2C5-4518-A225-4508B8BDEAFC}"/>
                </c:ext>
              </c:extLst>
            </c:dLbl>
            <c:dLbl>
              <c:idx val="5"/>
              <c:layout>
                <c:manualLayout>
                  <c:x val="3.5082826733014725E-4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A2C5-4518-A225-4508B8BDEAFC}"/>
                </c:ext>
              </c:extLst>
            </c:dLbl>
            <c:dLbl>
              <c:idx val="6"/>
              <c:layout>
                <c:manualLayout>
                  <c:x val="-2.8001752652673565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A2C5-4518-A225-4508B8BDEAFC}"/>
                </c:ext>
              </c:extLst>
            </c:dLbl>
            <c:dLbl>
              <c:idx val="7"/>
              <c:layout>
                <c:manualLayout>
                  <c:x val="3.5082826733014725E-4"/>
                  <c:y val="-4.66887239822064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A2C5-4518-A225-4508B8BDEAFC}"/>
                </c:ext>
              </c:extLst>
            </c:dLbl>
            <c:dLbl>
              <c:idx val="8"/>
              <c:layout>
                <c:manualLayout>
                  <c:x val="-1.5308418737107557E-3"/>
                  <c:y val="-4.66887239822064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A2C5-4518-A225-4508B8BDEAFC}"/>
                </c:ext>
              </c:extLst>
            </c:dLbl>
            <c:dLbl>
              <c:idx val="9"/>
              <c:layout>
                <c:manualLayout>
                  <c:x val="-1.0842429478302169E-4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A2C5-4518-A225-4508B8BDEAFC}"/>
                </c:ext>
              </c:extLst>
            </c:dLbl>
            <c:dLbl>
              <c:idx val="10"/>
              <c:layout>
                <c:manualLayout>
                  <c:x val="8.579165366154053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A2C5-4518-A225-4508B8BDEAFC}"/>
                </c:ext>
              </c:extLst>
            </c:dLbl>
            <c:spPr>
              <a:noFill/>
              <a:ln>
                <a:noFill/>
              </a:ln>
              <a:effectLst/>
            </c:sp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Sheet1!$A$2:$A$12</c:f>
              <c:strCache>
                <c:ptCount val="11"/>
                <c:pt idx="0">
                  <c:v>მცხეთა-მთიანეთი</c:v>
                </c:pt>
                <c:pt idx="1">
                  <c:v>რაჭა-ლეჩხუმი და ქვემო სვანეთი</c:v>
                </c:pt>
                <c:pt idx="2">
                  <c:v>გურია</c:v>
                </c:pt>
                <c:pt idx="3">
                  <c:v>შიდა ქართლი</c:v>
                </c:pt>
                <c:pt idx="4">
                  <c:v>სამცხე-ჯავახეთი</c:v>
                </c:pt>
                <c:pt idx="5">
                  <c:v>სამეგრელო და ზემო სვანეთი</c:v>
                </c:pt>
                <c:pt idx="6">
                  <c:v>ქვემო ქართლი</c:v>
                </c:pt>
                <c:pt idx="7">
                  <c:v>კახეთი</c:v>
                </c:pt>
                <c:pt idx="8">
                  <c:v>აჭარა</c:v>
                </c:pt>
                <c:pt idx="9">
                  <c:v>იმერეთი</c:v>
                </c:pt>
                <c:pt idx="10">
                  <c:v>თბილისი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  <c:pt idx="4">
                  <c:v>5</c:v>
                </c:pt>
                <c:pt idx="5">
                  <c:v>8</c:v>
                </c:pt>
                <c:pt idx="6">
                  <c:v>8</c:v>
                </c:pt>
                <c:pt idx="7">
                  <c:v>8</c:v>
                </c:pt>
                <c:pt idx="8">
                  <c:v>10</c:v>
                </c:pt>
                <c:pt idx="9">
                  <c:v>11</c:v>
                </c:pt>
                <c:pt idx="10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57-4C09-940E-466E08FDDB7A}"/>
            </c:ext>
          </c:extLst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49569896"/>
        <c:axId val="249570288"/>
      </c:barChart>
      <c:catAx>
        <c:axId val="2495698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9570288"/>
        <c:crosses val="autoZero"/>
        <c:auto val="1"/>
        <c:lblAlgn val="ctr"/>
        <c:lblOffset val="100"/>
        <c:noMultiLvlLbl val="0"/>
      </c:catAx>
      <c:valAx>
        <c:axId val="2495702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49569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297778493810244"/>
          <c:y val="0.29284384141686909"/>
          <c:w val="0.31639955214721011"/>
          <c:h val="8.7164791356283897E-2"/>
        </c:manualLayout>
      </c:layout>
      <c:overlay val="0"/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a-GE" dirty="0"/>
              <a:t>საკეისროს %</a:t>
            </a:r>
            <a:r>
              <a:rPr lang="en-US" dirty="0"/>
              <a:t> - II </a:t>
            </a:r>
            <a:r>
              <a:rPr lang="ka-GE" dirty="0"/>
              <a:t>დონე</a:t>
            </a:r>
          </a:p>
          <a:p>
            <a:pPr>
              <a:defRPr/>
            </a:pPr>
            <a:endParaRPr lang="ka-GE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4863848551362"/>
          <c:y val="9.9175299810064704E-2"/>
          <c:w val="0.85943144931242699"/>
          <c:h val="0.47755882051394799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28889480"/>
        <c:axId val="228889872"/>
      </c:barChart>
      <c:catAx>
        <c:axId val="228889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8889872"/>
        <c:crosses val="autoZero"/>
        <c:auto val="1"/>
        <c:lblAlgn val="ctr"/>
        <c:lblOffset val="100"/>
        <c:noMultiLvlLbl val="0"/>
      </c:catAx>
      <c:valAx>
        <c:axId val="228889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8889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0"/>
      <c:rotY val="0"/>
      <c:rAngAx val="0"/>
    </c:view3D>
    <c:floor>
      <c:thickness val="0"/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4.6648227893077312E-4"/>
          <c:y val="2.9985217810710653E-2"/>
          <c:w val="0.99953351772106902"/>
          <c:h val="0.79209105338468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შიდა რეფერალი</c:v>
                </c:pt>
              </c:strCache>
            </c:strRef>
          </c:tx>
          <c:spPr>
            <a:solidFill>
              <a:srgbClr val="31A992"/>
            </a:solidFill>
            <a:ln>
              <a:solidFill>
                <a:srgbClr val="31A992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  <a:contourClr>
                <a:srgbClr val="000000"/>
              </a:contourClr>
            </a:sp3d>
          </c:spPr>
          <c:invertIfNegative val="0"/>
          <c:dPt>
            <c:idx val="1"/>
            <c:invertIfNegative val="0"/>
            <c:bubble3D val="0"/>
            <c:spPr>
              <a:solidFill>
                <a:srgbClr val="1F497D"/>
              </a:solidFill>
              <a:ln>
                <a:solidFill>
                  <a:srgbClr val="31A992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bevelB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345-4D81-B341-22CF790C3023}"/>
              </c:ext>
            </c:extLst>
          </c:dPt>
          <c:dPt>
            <c:idx val="3"/>
            <c:invertIfNegative val="0"/>
            <c:bubble3D val="0"/>
            <c:spPr>
              <a:solidFill>
                <a:srgbClr val="1F497D"/>
              </a:solidFill>
              <a:ln>
                <a:solidFill>
                  <a:srgbClr val="1F497D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bevelB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345-4D81-B341-22CF790C3023}"/>
              </c:ext>
            </c:extLst>
          </c:dPt>
          <c:dLbls>
            <c:dLbl>
              <c:idx val="3"/>
              <c:layout>
                <c:manualLayout>
                  <c:x val="-2.78202627021415E-3"/>
                  <c:y val="-2.95136750567615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5345-4D81-B341-22CF790C30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II- III დონე</c:v>
                </c:pt>
                <c:pt idx="1">
                  <c:v>II-III დონე &gt;= 2500 გრამზე</c:v>
                </c:pt>
                <c:pt idx="2">
                  <c:v>III დონე</c:v>
                </c:pt>
                <c:pt idx="3">
                  <c:v>III დონე &gt;= 2500 გრამზე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1160</c:v>
                </c:pt>
                <c:pt idx="1">
                  <c:v>689</c:v>
                </c:pt>
                <c:pt idx="2">
                  <c:v>1723</c:v>
                </c:pt>
                <c:pt idx="3">
                  <c:v>644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42-4C78-BC36-C26E254D3D5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გარე რეფერალი (სხვა დაწესებულებაში)</c:v>
                </c:pt>
              </c:strCache>
            </c:strRef>
          </c:tx>
          <c:spPr>
            <a:solidFill>
              <a:srgbClr val="C0D6D4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9BBB59">
                  <a:lumMod val="60000"/>
                  <a:lumOff val="40000"/>
                </a:srgb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5-5345-4D81-B341-22CF790C3023}"/>
              </c:ext>
            </c:extLst>
          </c:dPt>
          <c:dPt>
            <c:idx val="1"/>
            <c:invertIfNegative val="0"/>
            <c:bubble3D val="0"/>
            <c:spPr>
              <a:solidFill>
                <a:srgbClr val="4F81BD">
                  <a:lumMod val="60000"/>
                  <a:lumOff val="40000"/>
                </a:srgb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7-5345-4D81-B341-22CF790C3023}"/>
              </c:ext>
            </c:extLst>
          </c:dPt>
          <c:dPt>
            <c:idx val="2"/>
            <c:invertIfNegative val="0"/>
            <c:bubble3D val="0"/>
            <c:spPr>
              <a:solidFill>
                <a:srgbClr val="9BBB59">
                  <a:lumMod val="40000"/>
                  <a:lumOff val="60000"/>
                </a:srgb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9-5345-4D81-B341-22CF790C3023}"/>
              </c:ext>
            </c:extLst>
          </c:dPt>
          <c:dPt>
            <c:idx val="3"/>
            <c:invertIfNegative val="0"/>
            <c:bubble3D val="0"/>
            <c:spPr>
              <a:solidFill>
                <a:srgbClr val="1F497D">
                  <a:lumMod val="40000"/>
                  <a:lumOff val="60000"/>
                </a:srgb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B-5345-4D81-B341-22CF790C302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II- III დონე</c:v>
                </c:pt>
                <c:pt idx="1">
                  <c:v>II-III დონე &gt;= 2500 გრამზე</c:v>
                </c:pt>
                <c:pt idx="2">
                  <c:v>III დონე</c:v>
                </c:pt>
                <c:pt idx="3">
                  <c:v>III დონე &gt;= 2500 გრამზე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93</c:v>
                </c:pt>
                <c:pt idx="1">
                  <c:v>55</c:v>
                </c:pt>
                <c:pt idx="2">
                  <c:v>84</c:v>
                </c:pt>
                <c:pt idx="3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42-4C78-BC36-C26E254D3D5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პირველი დონის ინტენსიური</c:v>
                </c:pt>
              </c:strCache>
            </c:strRef>
          </c:tx>
          <c:spPr>
            <a:solidFill>
              <a:srgbClr val="EBC8C7"/>
            </a:solidFill>
            <a:ln>
              <a:solidFill>
                <a:srgbClr val="C0504D">
                  <a:lumMod val="60000"/>
                  <a:lumOff val="40000"/>
                </a:srgb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 prst="angle"/>
              <a:contourClr>
                <a:srgbClr val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II- III დონე</c:v>
                </c:pt>
                <c:pt idx="1">
                  <c:v>II-III დონე &gt;= 2500 გრამზე</c:v>
                </c:pt>
                <c:pt idx="2">
                  <c:v>III დონე</c:v>
                </c:pt>
                <c:pt idx="3">
                  <c:v>III დონე &gt;= 2500 გრამზე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442-4C78-BC36-C26E254D3D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228890656"/>
        <c:axId val="228891048"/>
        <c:axId val="0"/>
      </c:bar3DChart>
      <c:catAx>
        <c:axId val="228890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8891048"/>
        <c:crosses val="autoZero"/>
        <c:auto val="1"/>
        <c:lblAlgn val="ctr"/>
        <c:lblOffset val="100"/>
        <c:noMultiLvlLbl val="0"/>
      </c:catAx>
      <c:valAx>
        <c:axId val="2288910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28890656"/>
        <c:crosses val="autoZero"/>
        <c:crossBetween val="between"/>
      </c:valAx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5.39962631043341E-2"/>
          <c:y val="0.949341179505507"/>
          <c:w val="0.89200735989630997"/>
          <c:h val="5.06588204944933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7934665663378201E-3"/>
          <c:y val="2.4663896153733402E-3"/>
          <c:w val="0.98986143350890898"/>
          <c:h val="0.7774953405627680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სულ რეფერალების რაოდენობა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 prst="relaxedInset"/>
            </a:sp3d>
          </c:spPr>
          <c:invertIfNegative val="0"/>
          <c:dLbls>
            <c:dLbl>
              <c:idx val="0"/>
              <c:layout>
                <c:manualLayout>
                  <c:x val="1.52363189053525E-2"/>
                  <c:y val="-2.159133742912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6F93-40B1-B34F-6CC52C328023}"/>
                </c:ext>
              </c:extLst>
            </c:dLbl>
            <c:dLbl>
              <c:idx val="1"/>
              <c:layout>
                <c:manualLayout>
                  <c:x val="1.4456474190726199E-3"/>
                  <c:y val="-9.05323826557278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F93-40B1-B34F-6CC52C328023}"/>
                </c:ext>
              </c:extLst>
            </c:dLbl>
            <c:dLbl>
              <c:idx val="2"/>
              <c:layout>
                <c:manualLayout>
                  <c:x val="4.3209874442991904E-3"/>
                  <c:y val="-3.022825666027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6F93-40B1-B34F-6CC52C328023}"/>
                </c:ext>
              </c:extLst>
            </c:dLbl>
            <c:dLbl>
              <c:idx val="3"/>
              <c:layout>
                <c:manualLayout>
                  <c:x val="7.20164574049874E-3"/>
                  <c:y val="-3.32510823263000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F93-40B1-B34F-6CC52C328023}"/>
                </c:ext>
              </c:extLst>
            </c:dLbl>
            <c:dLbl>
              <c:idx val="4"/>
              <c:layout>
                <c:manualLayout>
                  <c:x val="8.6419748885984797E-3"/>
                  <c:y val="-2.41826053282181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6F93-40B1-B34F-6CC52C3280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დაწესებულებას არ მიენიჭა დონე</c:v>
                </c:pt>
                <c:pt idx="1">
                  <c:v>I</c:v>
                </c:pt>
                <c:pt idx="2">
                  <c:v>II</c:v>
                </c:pt>
                <c:pt idx="3">
                  <c:v>II-III</c:v>
                </c:pt>
                <c:pt idx="4">
                  <c:v>III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>
                  <c:v>3</c:v>
                </c:pt>
                <c:pt idx="1">
                  <c:v>147</c:v>
                </c:pt>
                <c:pt idx="2">
                  <c:v>1921</c:v>
                </c:pt>
                <c:pt idx="3">
                  <c:v>1253</c:v>
                </c:pt>
                <c:pt idx="4">
                  <c:v>1807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F93-40B1-B34F-6CC52C32802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სულ რეფერალების რაოდენობა - საკეისრო კვეთის შემდგომ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1"/>
              <c:layout>
                <c:manualLayout>
                  <c:x val="5.7934665663378201E-3"/>
                  <c:y val="-7.39916884612009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924-4E21-86B8-CE3AFF7A772D}"/>
                </c:ext>
              </c:extLst>
            </c:dLbl>
            <c:dLbl>
              <c:idx val="2"/>
              <c:layout>
                <c:manualLayout>
                  <c:x val="1.35433945825354E-2"/>
                  <c:y val="-2.46758142047199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6F93-40B1-B34F-6CC52C328023}"/>
                </c:ext>
              </c:extLst>
            </c:dLbl>
            <c:dLbl>
              <c:idx val="3"/>
              <c:layout>
                <c:manualLayout>
                  <c:x val="1.86221675509863E-2"/>
                  <c:y val="-2.159133742912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6F93-40B1-B34F-6CC52C3280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დაწესებულებას არ მიენიჭა დონე</c:v>
                </c:pt>
                <c:pt idx="1">
                  <c:v>I</c:v>
                </c:pt>
                <c:pt idx="2">
                  <c:v>II</c:v>
                </c:pt>
                <c:pt idx="3">
                  <c:v>II-III</c:v>
                </c:pt>
                <c:pt idx="4">
                  <c:v>III</c:v>
                </c:pt>
              </c:strCache>
            </c:strRef>
          </c:cat>
          <c:val>
            <c:numRef>
              <c:f>Sheet1!$C$2:$C$6</c:f>
              <c:numCache>
                <c:formatCode>#,##0</c:formatCode>
                <c:ptCount val="5"/>
                <c:pt idx="1">
                  <c:v>36</c:v>
                </c:pt>
                <c:pt idx="2">
                  <c:v>1045</c:v>
                </c:pt>
                <c:pt idx="3">
                  <c:v>677</c:v>
                </c:pt>
                <c:pt idx="4">
                  <c:v>1129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F93-40B1-B34F-6CC52C32802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სულ რეფერალების რაოდენობა - საკეისრო კვეთის შემდგომ 39 კვირამდე</c:v>
                </c:pt>
              </c:strCache>
            </c:strRef>
          </c:tx>
          <c:spPr>
            <a:solidFill>
              <a:srgbClr val="00CC99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2"/>
              <c:layout>
                <c:manualLayout>
                  <c:x val="1.44836664158445E-2"/>
                  <c:y val="-9.043324120450310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8FC-40A8-925F-A67D6CFEB2B7}"/>
                </c:ext>
              </c:extLst>
            </c:dLbl>
            <c:dLbl>
              <c:idx val="3"/>
              <c:layout>
                <c:manualLayout>
                  <c:x val="8.6901998495067193E-3"/>
                  <c:y val="-2.46638961537334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8FC-40A8-925F-A67D6CFEB2B7}"/>
                </c:ext>
              </c:extLst>
            </c:dLbl>
            <c:dLbl>
              <c:idx val="4"/>
              <c:layout>
                <c:manualLayout>
                  <c:x val="2.0277132982182401E-2"/>
                  <c:y val="-4.521662060225160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08FC-40A8-925F-A67D6CFEB2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დაწესებულებას არ მიენიჭა დონე</c:v>
                </c:pt>
                <c:pt idx="1">
                  <c:v>I</c:v>
                </c:pt>
                <c:pt idx="2">
                  <c:v>II</c:v>
                </c:pt>
                <c:pt idx="3">
                  <c:v>II-III</c:v>
                </c:pt>
                <c:pt idx="4">
                  <c:v>III</c:v>
                </c:pt>
              </c:strCache>
            </c:strRef>
          </c:cat>
          <c:val>
            <c:numRef>
              <c:f>Sheet1!$D$2:$D$6</c:f>
              <c:numCache>
                <c:formatCode>#,##0</c:formatCode>
                <c:ptCount val="5"/>
                <c:pt idx="1">
                  <c:v>26</c:v>
                </c:pt>
                <c:pt idx="2">
                  <c:v>755</c:v>
                </c:pt>
                <c:pt idx="3">
                  <c:v>527</c:v>
                </c:pt>
                <c:pt idx="4">
                  <c:v>1045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F93-40B1-B34F-6CC52C32802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252799808"/>
        <c:axId val="249572424"/>
        <c:axId val="0"/>
      </c:bar3DChart>
      <c:catAx>
        <c:axId val="252799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9572424"/>
        <c:crosses val="autoZero"/>
        <c:auto val="1"/>
        <c:lblAlgn val="ctr"/>
        <c:lblOffset val="100"/>
        <c:noMultiLvlLbl val="0"/>
      </c:catAx>
      <c:valAx>
        <c:axId val="24957242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252799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134405074365686E-2"/>
          <c:y val="1.5291558141331821E-2"/>
          <c:w val="0.93586563544878498"/>
          <c:h val="0.780054260716203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 მშბიარობების რაოდენობა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1421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B9DB-48B5-AB0C-83FAAD4FB1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,,გაგუას კლინიკა“</c:v>
                </c:pt>
                <c:pt idx="1">
                  <c:v>შპს  ,,იმედის კლინიკა“</c:v>
                </c:pt>
                <c:pt idx="2">
                  <c:v>შპს „ჰერა 2011“ </c:v>
                </c:pt>
                <c:pt idx="3">
                  <c:v>შპს ,,ჯეო ჰოსპიტალს“ (ქ. მარნეული, რუსთაველის ქ.112.)</c:v>
                </c:pt>
                <c:pt idx="4">
                  <c:v> შპს ,,უნიმედი კახეთი“ (ქ. ბათუმი, აეროპორტის დასახლება N64)</c:v>
                </c:pt>
                <c:pt idx="5">
                  <c:v>შპს "არქიმედეს კლინიკა"  (ლაგოდეხი, 9 აპრილის ქუჩა )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3717</c:v>
                </c:pt>
                <c:pt idx="1">
                  <c:v>2888</c:v>
                </c:pt>
                <c:pt idx="2">
                  <c:v>2686</c:v>
                </c:pt>
                <c:pt idx="3">
                  <c:v>821</c:v>
                </c:pt>
                <c:pt idx="4">
                  <c:v>1421</c:v>
                </c:pt>
                <c:pt idx="5">
                  <c:v>409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DB-48B5-AB0C-83FAAD4FB12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2017 შიდა რეფერალი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100000"/>
                    <a:shade val="100000"/>
                    <a:satMod val="130000"/>
                  </a:schemeClr>
                </a:gs>
                <a:gs pos="100000">
                  <a:schemeClr val="accent5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5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7.5641586576918199E-3"/>
                  <c:y val="-1.0860385388167799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4F1B-4C08-8950-B72E22A380D2}"/>
                </c:ext>
              </c:extLst>
            </c:dLbl>
            <c:dLbl>
              <c:idx val="1"/>
              <c:layout>
                <c:manualLayout>
                  <c:x val="-6.0513269261534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F1B-4C08-8950-B72E22A380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,,გაგუას კლინიკა“</c:v>
                </c:pt>
                <c:pt idx="1">
                  <c:v>შპს  ,,იმედის კლინიკა“</c:v>
                </c:pt>
                <c:pt idx="2">
                  <c:v>შპს „ჰერა 2011“ </c:v>
                </c:pt>
                <c:pt idx="3">
                  <c:v>შპს ,,ჯეო ჰოსპიტალს“ (ქ. მარნეული, რუსთაველის ქ.112.)</c:v>
                </c:pt>
                <c:pt idx="4">
                  <c:v> შპს ,,უნიმედი კახეთი“ (ქ. ბათუმი, აეროპორტის დასახლება N64)</c:v>
                </c:pt>
                <c:pt idx="5">
                  <c:v>შპს "არქიმედეს კლინიკა"  (ლაგოდეხი, 9 აპრილის ქუჩა )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284</c:v>
                </c:pt>
                <c:pt idx="1">
                  <c:v>242</c:v>
                </c:pt>
                <c:pt idx="2">
                  <c:v>292</c:v>
                </c:pt>
                <c:pt idx="3">
                  <c:v>104</c:v>
                </c:pt>
                <c:pt idx="4">
                  <c:v>104</c:v>
                </c:pt>
                <c:pt idx="5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9DB-48B5-AB0C-83FAAD4FB12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 მშობიარობების რაოდენობა</c:v>
                </c:pt>
              </c:strCache>
            </c:strRef>
          </c:tx>
          <c:spPr>
            <a:solidFill>
              <a:schemeClr val="accent3"/>
            </a:solidFill>
            <a:ln w="38100" cap="flat" cmpd="sng" algn="ctr">
              <a:solidFill>
                <a:schemeClr val="lt1"/>
              </a:solidFill>
              <a:prstDash val="solid"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0"/>
                  <c:y val="1.325160605291630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4F1B-4C08-8950-B72E22A380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,,გაგუას კლინიკა“</c:v>
                </c:pt>
                <c:pt idx="1">
                  <c:v>შპს  ,,იმედის კლინიკა“</c:v>
                </c:pt>
                <c:pt idx="2">
                  <c:v>შპს „ჰერა 2011“ </c:v>
                </c:pt>
                <c:pt idx="3">
                  <c:v>შპს ,,ჯეო ჰოსპიტალს“ (ქ. მარნეული, რუსთაველის ქ.112.)</c:v>
                </c:pt>
                <c:pt idx="4">
                  <c:v> შპს ,,უნიმედი კახეთი“ (ქ. ბათუმი, აეროპორტის დასახლება N64)</c:v>
                </c:pt>
                <c:pt idx="5">
                  <c:v>შპს "არქიმედეს კლინიკა"  (ლაგოდეხი, 9 აპრილის ქუჩა )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4394</c:v>
                </c:pt>
                <c:pt idx="1">
                  <c:v>2717</c:v>
                </c:pt>
                <c:pt idx="2">
                  <c:v>3008</c:v>
                </c:pt>
                <c:pt idx="3">
                  <c:v>644</c:v>
                </c:pt>
                <c:pt idx="4">
                  <c:v>1380</c:v>
                </c:pt>
                <c:pt idx="5">
                  <c:v>470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72-42E3-B014-57E6553B287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2018 შიდა რეფერალი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50000"/>
                    <a:satMod val="300000"/>
                  </a:schemeClr>
                </a:gs>
                <a:gs pos="35000">
                  <a:schemeClr val="accent3">
                    <a:tint val="37000"/>
                    <a:satMod val="30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36154855838452E-2"/>
                  <c:y val="-2.961957504072799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4F1B-4C08-8950-B72E22A380D2}"/>
                </c:ext>
              </c:extLst>
            </c:dLbl>
            <c:dLbl>
              <c:idx val="1"/>
              <c:layout>
                <c:manualLayout>
                  <c:x val="1.05898221207685E-2"/>
                  <c:y val="-1.0860385388167799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4F1B-4C08-8950-B72E22A380D2}"/>
                </c:ext>
              </c:extLst>
            </c:dLbl>
            <c:dLbl>
              <c:idx val="2"/>
              <c:layout>
                <c:manualLayout>
                  <c:x val="6.0513269261535003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4F1B-4C08-8950-B72E22A380D2}"/>
                </c:ext>
              </c:extLst>
            </c:dLbl>
            <c:dLbl>
              <c:idx val="3"/>
              <c:layout>
                <c:manualLayout>
                  <c:x val="5.3875081528425902E-3"/>
                  <c:y val="-1.777176018057239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A09-47FA-8EAC-A0D0774039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,,გაგუას კლინიკა“</c:v>
                </c:pt>
                <c:pt idx="1">
                  <c:v>შპს  ,,იმედის კლინიკა“</c:v>
                </c:pt>
                <c:pt idx="2">
                  <c:v>შპს „ჰერა 2011“ </c:v>
                </c:pt>
                <c:pt idx="3">
                  <c:v>შპს ,,ჯეო ჰოსპიტალს“ (ქ. მარნეული, რუსთაველის ქ.112.)</c:v>
                </c:pt>
                <c:pt idx="4">
                  <c:v> შპს ,,უნიმედი კახეთი“ (ქ. ბათუმი, აეროპორტის დასახლება N64)</c:v>
                </c:pt>
                <c:pt idx="5">
                  <c:v>შპს "არქიმედეს კლინიკა"  (ლაგოდეხი, 9 აპრილის ქუჩა )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404</c:v>
                </c:pt>
                <c:pt idx="1">
                  <c:v>311</c:v>
                </c:pt>
                <c:pt idx="2">
                  <c:v>354</c:v>
                </c:pt>
                <c:pt idx="3">
                  <c:v>82</c:v>
                </c:pt>
                <c:pt idx="4">
                  <c:v>78</c:v>
                </c:pt>
                <c:pt idx="5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A09-47FA-8EAC-A0D07740390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49571640"/>
        <c:axId val="249568328"/>
      </c:barChart>
      <c:catAx>
        <c:axId val="249571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9568328"/>
        <c:crosses val="autoZero"/>
        <c:auto val="1"/>
        <c:lblAlgn val="ctr"/>
        <c:lblOffset val="100"/>
        <c:noMultiLvlLbl val="0"/>
      </c:catAx>
      <c:valAx>
        <c:axId val="249568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9571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45798239282589676"/>
          <c:y val="0.13455526511401217"/>
          <c:w val="0.54061482939632544"/>
          <c:h val="0.1138915720077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4095416468626"/>
          <c:y val="2.8251092882181899E-2"/>
          <c:w val="0.83798466959631301"/>
          <c:h val="0.797174640886347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სულ NICU პაციენტები</c:v>
                </c:pt>
              </c:strCache>
            </c:strRef>
          </c:tx>
          <c:spPr>
            <a:solidFill>
              <a:srgbClr val="31A992"/>
            </a:solidFill>
            <a:ln w="9525" cap="flat" cmpd="sng" algn="ctr">
              <a:solidFill>
                <a:srgbClr val="123E36"/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rgbClr val="123E36"/>
              </a:contourClr>
            </a:sp3d>
          </c:spPr>
          <c:invertIfNegative val="0"/>
          <c:dLbls>
            <c:dLbl>
              <c:idx val="0"/>
              <c:layout>
                <c:manualLayout>
                  <c:x val="-5.6772101474096602E-3"/>
                  <c:y val="2.9914513900079001E-3"/>
                </c:manualLayout>
              </c:layout>
              <c:tx>
                <c:rich>
                  <a:bodyPr/>
                  <a:lstStyle/>
                  <a:p>
                    <a:fld id="{55853D67-4BA7-45F3-BC5E-D6CB5E2A2355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818-451C-98B3-DF23F4181E93}"/>
                </c:ext>
              </c:extLst>
            </c:dLbl>
            <c:dLbl>
              <c:idx val="1"/>
              <c:layout>
                <c:manualLayout>
                  <c:x val="-4.2579076105572402E-3"/>
                  <c:y val="-1.11796881928777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818-451C-98B3-DF23F4181E93}"/>
                </c:ext>
              </c:extLst>
            </c:dLbl>
            <c:dLbl>
              <c:idx val="2"/>
              <c:layout>
                <c:manualLayout>
                  <c:x val="1.4193025368524101E-3"/>
                  <c:y val="6.55410352249520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6818-451C-98B3-DF23F4181E93}"/>
                </c:ext>
              </c:extLst>
            </c:dLbl>
            <c:dLbl>
              <c:idx val="3"/>
              <c:layout>
                <c:manualLayout>
                  <c:x val="-4.2579076105572402E-3"/>
                  <c:y val="1.09235058708253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818-451C-98B3-DF23F4181E93}"/>
                </c:ext>
              </c:extLst>
            </c:dLbl>
            <c:dLbl>
              <c:idx val="4"/>
              <c:layout>
                <c:manualLayout>
                  <c:x val="-4.2579076105571899E-3"/>
                  <c:y val="8.73880469666027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6818-451C-98B3-DF23F4181E93}"/>
                </c:ext>
              </c:extLst>
            </c:dLbl>
            <c:dLbl>
              <c:idx val="5"/>
              <c:layout>
                <c:manualLayout>
                  <c:x val="-5.6772101474096602E-3"/>
                  <c:y val="1.09235058708253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6818-451C-98B3-DF23F4181E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,,გაგუას კლინიკა“</c:v>
                </c:pt>
                <c:pt idx="1">
                  <c:v>შპს  ,,იმედის კლინიკა“</c:v>
                </c:pt>
                <c:pt idx="2">
                  <c:v>შპს „ჰერა 2011“ </c:v>
                </c:pt>
                <c:pt idx="3">
                  <c:v>შპს ,,ჯეო ჰოსპიტალს“ (ქ. მარნეული)</c:v>
                </c:pt>
                <c:pt idx="4">
                  <c:v> შპს ,,უნიმედი კახეთი“ (ქ. ბათუმი, აეროპორტის დასახლება)</c:v>
                </c:pt>
                <c:pt idx="5">
                  <c:v>შპს "არქიმედეს კლინიკა"  (ლაგოდეხი)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423</c:v>
                </c:pt>
                <c:pt idx="1">
                  <c:v>312</c:v>
                </c:pt>
                <c:pt idx="2">
                  <c:v>382</c:v>
                </c:pt>
                <c:pt idx="3">
                  <c:v>127</c:v>
                </c:pt>
                <c:pt idx="4">
                  <c:v>157</c:v>
                </c:pt>
                <c:pt idx="5">
                  <c:v>174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8B5-40CA-846E-452F7167421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შიდა რეფერალით მიღებული პაციენტი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accent2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27737228316717E-2"/>
                  <c:y val="-2.64398584822189E-3"/>
                </c:manualLayout>
              </c:layout>
              <c:tx>
                <c:rich>
                  <a:bodyPr/>
                  <a:lstStyle/>
                  <a:p>
                    <a:fld id="{726338BB-98C7-49CA-8040-CBE86CFAEF34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9917-4C5A-9068-B31A9EE8F25A}"/>
                </c:ext>
              </c:extLst>
            </c:dLbl>
            <c:dLbl>
              <c:idx val="1"/>
              <c:layout>
                <c:manualLayout>
                  <c:x val="0"/>
                  <c:y val="-2.25296740569193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6818-451C-98B3-DF23F4181E93}"/>
                </c:ext>
              </c:extLst>
            </c:dLbl>
            <c:dLbl>
              <c:idx val="2"/>
              <c:layout>
                <c:manualLayout>
                  <c:x val="1.13544202948193E-2"/>
                  <c:y val="3.4746554178601003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6818-451C-98B3-DF23F4181E93}"/>
                </c:ext>
              </c:extLst>
            </c:dLbl>
            <c:dLbl>
              <c:idx val="3"/>
              <c:layout>
                <c:manualLayout>
                  <c:x val="4.6736931455271004E-3"/>
                  <c:y val="-9.1852484742952498E-4"/>
                </c:manualLayout>
              </c:layout>
              <c:tx>
                <c:rich>
                  <a:bodyPr/>
                  <a:lstStyle/>
                  <a:p>
                    <a:fld id="{7608F838-B723-44DC-9F3A-594A39142B9B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6818-451C-98B3-DF23F4181E93}"/>
                </c:ext>
              </c:extLst>
            </c:dLbl>
            <c:dLbl>
              <c:idx val="5"/>
              <c:layout>
                <c:manualLayout>
                  <c:x val="1.91816791817865E-3"/>
                  <c:y val="7.93195754466567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6818-451C-98B3-DF23F4181E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,,გაგუას კლინიკა“</c:v>
                </c:pt>
                <c:pt idx="1">
                  <c:v>შპს  ,,იმედის კლინიკა“</c:v>
                </c:pt>
                <c:pt idx="2">
                  <c:v>შპს „ჰერა 2011“ </c:v>
                </c:pt>
                <c:pt idx="3">
                  <c:v>შპს ,,ჯეო ჰოსპიტალს“ (ქ. მარნეული)</c:v>
                </c:pt>
                <c:pt idx="4">
                  <c:v> შპს ,,უნიმედი კახეთი“ (ქ. ბათუმი, აეროპორტის დასახლება)</c:v>
                </c:pt>
                <c:pt idx="5">
                  <c:v>შპს "არქიმედეს კლინიკა"  (ლაგოდეხი)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404</c:v>
                </c:pt>
                <c:pt idx="1">
                  <c:v>311</c:v>
                </c:pt>
                <c:pt idx="2">
                  <c:v>354</c:v>
                </c:pt>
                <c:pt idx="3">
                  <c:v>82</c:v>
                </c:pt>
                <c:pt idx="4">
                  <c:v>78</c:v>
                </c:pt>
                <c:pt idx="5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8B5-40CA-846E-452F7167421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გარე რეფერალით მიღებული პაციენტები 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50000"/>
                    <a:satMod val="300000"/>
                  </a:schemeClr>
                </a:gs>
                <a:gs pos="35000">
                  <a:schemeClr val="accent3">
                    <a:tint val="37000"/>
                    <a:satMod val="30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accent3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9.9351177579668493E-3"/>
                  <c:y val="-1.05759433928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B64-40F4-B5A7-A673BE5DEA23}"/>
                </c:ext>
              </c:extLst>
            </c:dLbl>
            <c:dLbl>
              <c:idx val="1"/>
              <c:layout>
                <c:manualLayout>
                  <c:x val="2.6020245920859701E-17"/>
                  <c:y val="1.310820704499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6818-451C-98B3-DF23F4181E93}"/>
                </c:ext>
              </c:extLst>
            </c:dLbl>
            <c:dLbl>
              <c:idx val="2"/>
              <c:layout>
                <c:manualLayout>
                  <c:x val="2.6020245920859701E-17"/>
                  <c:y val="6.55410352249520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6818-451C-98B3-DF23F4181E93}"/>
                </c:ext>
              </c:extLst>
            </c:dLbl>
            <c:dLbl>
              <c:idx val="3"/>
              <c:layout>
                <c:manualLayout>
                  <c:x val="5.6772101474096602E-3"/>
                  <c:y val="-1.4138454088539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6818-451C-98B3-DF23F4181E93}"/>
                </c:ext>
              </c:extLst>
            </c:dLbl>
            <c:dLbl>
              <c:idx val="4"/>
              <c:layout>
                <c:manualLayout>
                  <c:x val="4.257907610557240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917-4C5A-9068-B31A9EE8F25A}"/>
                </c:ext>
              </c:extLst>
            </c:dLbl>
            <c:dLbl>
              <c:idx val="5"/>
              <c:layout>
                <c:manualLayout>
                  <c:x val="7.7616783674697301E-3"/>
                  <c:y val="1.321992924110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9917-4C5A-9068-B31A9EE8F2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,,გაგუას კლინიკა“</c:v>
                </c:pt>
                <c:pt idx="1">
                  <c:v>შპს  ,,იმედის კლინიკა“</c:v>
                </c:pt>
                <c:pt idx="2">
                  <c:v>შპს „ჰერა 2011“ </c:v>
                </c:pt>
                <c:pt idx="3">
                  <c:v>შპს ,,ჯეო ჰოსპიტალს“ (ქ. მარნეული)</c:v>
                </c:pt>
                <c:pt idx="4">
                  <c:v> შპს ,,უნიმედი კახეთი“ (ქ. ბათუმი, აეროპორტის დასახლება)</c:v>
                </c:pt>
                <c:pt idx="5">
                  <c:v>შპს "არქიმედეს კლინიკა"  (ლაგოდეხი)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19</c:v>
                </c:pt>
                <c:pt idx="1">
                  <c:v>1</c:v>
                </c:pt>
                <c:pt idx="2">
                  <c:v>28</c:v>
                </c:pt>
                <c:pt idx="3">
                  <c:v>23</c:v>
                </c:pt>
                <c:pt idx="4">
                  <c:v>79</c:v>
                </c:pt>
                <c:pt idx="5">
                  <c:v>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8B5-40CA-846E-452F7167421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სხვა კლინიკში რეფერირებული პაციენტები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50000"/>
                    <a:satMod val="300000"/>
                  </a:schemeClr>
                </a:gs>
                <a:gs pos="35000">
                  <a:schemeClr val="accent4">
                    <a:tint val="37000"/>
                    <a:satMod val="300000"/>
                  </a:schemeClr>
                </a:gs>
                <a:gs pos="100000">
                  <a:schemeClr val="accent4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4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accent4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9.9351177579668996E-3"/>
                  <c:y val="-2.643985848221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B64-40F4-B5A7-A673BE5DEA23}"/>
                </c:ext>
              </c:extLst>
            </c:dLbl>
            <c:dLbl>
              <c:idx val="1"/>
              <c:layout>
                <c:manualLayout>
                  <c:x val="-2.8386050737048301E-3"/>
                  <c:y val="2.18470117416506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6818-451C-98B3-DF23F4181E93}"/>
                </c:ext>
              </c:extLst>
            </c:dLbl>
            <c:dLbl>
              <c:idx val="2"/>
              <c:layout>
                <c:manualLayout>
                  <c:x val="-4.2579076105572098E-3"/>
                  <c:y val="4.369402348330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6818-451C-98B3-DF23F4181E93}"/>
                </c:ext>
              </c:extLst>
            </c:dLbl>
            <c:dLbl>
              <c:idx val="3"/>
              <c:layout>
                <c:manualLayout>
                  <c:x val="2.8386050737048301E-3"/>
                  <c:y val="-1.05759433928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917-4C5A-9068-B31A9EE8F25A}"/>
                </c:ext>
              </c:extLst>
            </c:dLbl>
            <c:dLbl>
              <c:idx val="5"/>
              <c:layout>
                <c:manualLayout>
                  <c:x val="0"/>
                  <c:y val="-2.99145139000779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6818-451C-98B3-DF23F4181E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,,გაგუას კლინიკა“</c:v>
                </c:pt>
                <c:pt idx="1">
                  <c:v>შპს  ,,იმედის კლინიკა“</c:v>
                </c:pt>
                <c:pt idx="2">
                  <c:v>შპს „ჰერა 2011“ </c:v>
                </c:pt>
                <c:pt idx="3">
                  <c:v>შპს ,,ჯეო ჰოსპიტალს“ (ქ. მარნეული)</c:v>
                </c:pt>
                <c:pt idx="4">
                  <c:v> შპს ,,უნიმედი კახეთი“ (ქ. ბათუმი, აეროპორტის დასახლება)</c:v>
                </c:pt>
                <c:pt idx="5">
                  <c:v>შპს "არქიმედეს კლინიკა"  (ლაგოდეხი)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27</c:v>
                </c:pt>
                <c:pt idx="1">
                  <c:v>9</c:v>
                </c:pt>
                <c:pt idx="2">
                  <c:v>23</c:v>
                </c:pt>
                <c:pt idx="3">
                  <c:v>5</c:v>
                </c:pt>
                <c:pt idx="4">
                  <c:v>3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8B5-40CA-846E-452F7167421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01732472"/>
        <c:axId val="301732864"/>
      </c:barChart>
      <c:catAx>
        <c:axId val="301732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1732864"/>
        <c:crosses val="autoZero"/>
        <c:auto val="1"/>
        <c:lblAlgn val="ctr"/>
        <c:lblOffset val="100"/>
        <c:noMultiLvlLbl val="0"/>
      </c:catAx>
      <c:valAx>
        <c:axId val="301732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1732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4295840788696104"/>
          <c:y val="1.0265743478411128E-3"/>
          <c:w val="0.45169694381696501"/>
          <c:h val="0.289790425606773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497594050743649E-2"/>
          <c:y val="1.6409475360660553E-2"/>
          <c:w val="0.90094689489298063"/>
          <c:h val="0.581008689870579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 მშობიარობა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 prstMaterial="matte">
              <a:bevelT w="63500" h="63500" prst="artDeco"/>
              <a:contourClr>
                <a:srgbClr val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შპს ,,აკად. ო. ღუდუშაურის სახელობის ეროვნული სამედიცინო ცენტრი“ </c:v>
                </c:pt>
                <c:pt idx="1">
                  <c:v>შპს ,,პინეო სამედიცინო ეკოსისტემა“ </c:v>
                </c:pt>
                <c:pt idx="2">
                  <c:v>შპს ,,N 5 კლინიკური საავადმყოფო''</c:v>
                </c:pt>
                <c:pt idx="3">
                  <c:v>  შპს ,,ივანე ბოკერიას სახელობის თბილისის რეფერალურ ჰოსპიტალი"</c:v>
                </c:pt>
                <c:pt idx="4">
                  <c:v>შპს "აკადემიკოს ზ. ცხაკაიას სახელობის დასავლეთ საქართველოს ინტერვენციული მედიცინის ეროვნული ცენტრი</c:v>
                </c:pt>
                <c:pt idx="5">
                  <c:v>შ.პ.ს Brothers</c:v>
                </c:pt>
                <c:pt idx="6">
                  <c:v>შპს "ირის ბორჩაშვილის სახელობის ჯანმრთელობის ცენტრი მედინა"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1389</c:v>
                </c:pt>
                <c:pt idx="1">
                  <c:v>1936</c:v>
                </c:pt>
                <c:pt idx="2">
                  <c:v>687</c:v>
                </c:pt>
                <c:pt idx="3">
                  <c:v>222</c:v>
                </c:pt>
                <c:pt idx="4">
                  <c:v>1136</c:v>
                </c:pt>
                <c:pt idx="5">
                  <c:v>741</c:v>
                </c:pt>
                <c:pt idx="6">
                  <c:v>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FD-4832-B8B1-78305A26BA8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2017 შიდა რეფერალით მიღებული პაციენტები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>
              <a:bevelT w="63500" h="63500" prst="artDeco"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>
                <a:bevelT w="63500" h="63500" prst="artDeco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958-4F61-B426-838748EA3E2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შპს ,,აკად. ო. ღუდუშაურის სახელობის ეროვნული სამედიცინო ცენტრი“ </c:v>
                </c:pt>
                <c:pt idx="1">
                  <c:v>შპს ,,პინეო სამედიცინო ეკოსისტემა“ </c:v>
                </c:pt>
                <c:pt idx="2">
                  <c:v>შპს ,,N 5 კლინიკური საავადმყოფო''</c:v>
                </c:pt>
                <c:pt idx="3">
                  <c:v>  შპს ,,ივანე ბოკერიას სახელობის თბილისის რეფერალურ ჰოსპიტალი"</c:v>
                </c:pt>
                <c:pt idx="4">
                  <c:v>შპს "აკადემიკოს ზ. ცხაკაიას სახელობის დასავლეთ საქართველოს ინტერვენციული მედიცინის ეროვნული ცენტრი</c:v>
                </c:pt>
                <c:pt idx="5">
                  <c:v>შ.პ.ს Brothers</c:v>
                </c:pt>
                <c:pt idx="6">
                  <c:v>შპს "ირის ბორჩაშვილის სახელობის ჯანმრთელობის ცენტრი მედინა"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768</c:v>
                </c:pt>
                <c:pt idx="1">
                  <c:v>214</c:v>
                </c:pt>
                <c:pt idx="2">
                  <c:v>83</c:v>
                </c:pt>
                <c:pt idx="3">
                  <c:v>76</c:v>
                </c:pt>
                <c:pt idx="4">
                  <c:v>305</c:v>
                </c:pt>
                <c:pt idx="5">
                  <c:v>152</c:v>
                </c:pt>
                <c:pt idx="6">
                  <c:v>137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5FD-4832-B8B1-78305A26BA8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 მშობიარობების რაოდენობა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8958-4F61-B426-838748EA3E2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შპს ,,აკად. ო. ღუდუშაურის სახელობის ეროვნული სამედიცინო ცენტრი“ </c:v>
                </c:pt>
                <c:pt idx="1">
                  <c:v>შპს ,,პინეო სამედიცინო ეკოსისტემა“ </c:v>
                </c:pt>
                <c:pt idx="2">
                  <c:v>შპს ,,N 5 კლინიკური საავადმყოფო''</c:v>
                </c:pt>
                <c:pt idx="3">
                  <c:v>  შპს ,,ივანე ბოკერიას სახელობის თბილისის რეფერალურ ჰოსპიტალი"</c:v>
                </c:pt>
                <c:pt idx="4">
                  <c:v>შპს "აკადემიკოს ზ. ცხაკაიას სახელობის დასავლეთ საქართველოს ინტერვენციული მედიცინის ეროვნული ცენტრი</c:v>
                </c:pt>
                <c:pt idx="5">
                  <c:v>შ.პ.ს Brothers</c:v>
                </c:pt>
                <c:pt idx="6">
                  <c:v>შპს "ირის ბორჩაშვილის სახელობის ჯანმრთელობის ცენტრი მედინა"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0">
                  <c:v>1593</c:v>
                </c:pt>
                <c:pt idx="1">
                  <c:v>2090</c:v>
                </c:pt>
                <c:pt idx="2">
                  <c:v>751</c:v>
                </c:pt>
                <c:pt idx="3">
                  <c:v>370</c:v>
                </c:pt>
                <c:pt idx="4">
                  <c:v>1231</c:v>
                </c:pt>
                <c:pt idx="5">
                  <c:v>1037</c:v>
                </c:pt>
                <c:pt idx="6">
                  <c:v>915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F1-4440-A4C5-753F3BD2DBF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2018 შიდა რეფერალით მიღებული პაციენტები2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invertIfNegative val="0"/>
          <c:dLbls>
            <c:dLbl>
              <c:idx val="0"/>
              <c:layout>
                <c:manualLayout>
                  <c:x val="1.2659104762066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8958-4F61-B426-838748EA3E2C}"/>
                </c:ext>
              </c:extLst>
            </c:dLbl>
            <c:dLbl>
              <c:idx val="6"/>
              <c:layout>
                <c:manualLayout>
                  <c:x val="7.9119404762913407E-3"/>
                  <c:y val="1.424511011357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D648-404E-B69E-75DE52F727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შპს ,,აკად. ო. ღუდუშაურის სახელობის ეროვნული სამედიცინო ცენტრი“ </c:v>
                </c:pt>
                <c:pt idx="1">
                  <c:v>შპს ,,პინეო სამედიცინო ეკოსისტემა“ </c:v>
                </c:pt>
                <c:pt idx="2">
                  <c:v>შპს ,,N 5 კლინიკური საავადმყოფო''</c:v>
                </c:pt>
                <c:pt idx="3">
                  <c:v>  შპს ,,ივანე ბოკერიას სახელობის თბილისის რეფერალურ ჰოსპიტალი"</c:v>
                </c:pt>
                <c:pt idx="4">
                  <c:v>შპს "აკადემიკოს ზ. ცხაკაიას სახელობის დასავლეთ საქართველოს ინტერვენციული მედიცინის ეროვნული ცენტრი</c:v>
                </c:pt>
                <c:pt idx="5">
                  <c:v>შ.პ.ს Brothers</c:v>
                </c:pt>
                <c:pt idx="6">
                  <c:v>შპს "ირის ბორჩაშვილის სახელობის ჯანმრთელობის ცენტრი მედინა"</c:v>
                </c:pt>
              </c:strCache>
            </c:strRef>
          </c:cat>
          <c:val>
            <c:numRef>
              <c:f>Sheet1!$E$2:$E$8</c:f>
              <c:numCache>
                <c:formatCode>General</c:formatCode>
                <c:ptCount val="7"/>
                <c:pt idx="0">
                  <c:v>699</c:v>
                </c:pt>
                <c:pt idx="1">
                  <c:v>278</c:v>
                </c:pt>
                <c:pt idx="2">
                  <c:v>86</c:v>
                </c:pt>
                <c:pt idx="3">
                  <c:v>163</c:v>
                </c:pt>
                <c:pt idx="4">
                  <c:v>328</c:v>
                </c:pt>
                <c:pt idx="5">
                  <c:v>191</c:v>
                </c:pt>
                <c:pt idx="6">
                  <c:v>148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5F1-4440-A4C5-753F3BD2DB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8"/>
        <c:overlap val="3"/>
        <c:axId val="301733648"/>
        <c:axId val="301734040"/>
      </c:barChart>
      <c:catAx>
        <c:axId val="301733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1734040"/>
        <c:crosses val="autoZero"/>
        <c:auto val="1"/>
        <c:lblAlgn val="ctr"/>
        <c:lblOffset val="100"/>
        <c:noMultiLvlLbl val="0"/>
      </c:catAx>
      <c:valAx>
        <c:axId val="301734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1733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1666666666666666E-3"/>
          <c:y val="0.89854208866141971"/>
          <c:w val="0.99071820228433727"/>
          <c:h val="0.101457865040473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8812213302014896E-2"/>
          <c:y val="1.66880205437601E-3"/>
          <c:w val="0.917035995606858"/>
          <c:h val="0.7892427519576199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სულ NICU პაციენტების რაოდენობა</c:v>
                </c:pt>
              </c:strCache>
            </c:strRef>
          </c:tx>
          <c:spPr>
            <a:solidFill>
              <a:srgbClr val="2C9492"/>
            </a:solidFill>
            <a:ln w="9525" cap="flat" cmpd="sng" algn="ctr">
              <a:solidFill>
                <a:srgbClr val="14443B"/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rgbClr val="14443B"/>
              </a:contourClr>
            </a:sp3d>
          </c:spPr>
          <c:invertIfNegative val="0"/>
          <c:dLbls>
            <c:dLbl>
              <c:idx val="0"/>
              <c:layout>
                <c:manualLayout>
                  <c:x val="0"/>
                  <c:y val="1.09235058708253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C95B-479A-827A-75555B7788C7}"/>
                </c:ext>
              </c:extLst>
            </c:dLbl>
            <c:dLbl>
              <c:idx val="1"/>
              <c:layout>
                <c:manualLayout>
                  <c:x val="-2.84049004492112E-3"/>
                  <c:y val="-5.13948201896262E-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95B-479A-827A-75555B7788C7}"/>
                </c:ext>
              </c:extLst>
            </c:dLbl>
            <c:dLbl>
              <c:idx val="2"/>
              <c:layout>
                <c:manualLayout>
                  <c:x val="1.41935037992667E-3"/>
                  <c:y val="-6.60547781743615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C95B-479A-827A-75555B7788C7}"/>
                </c:ext>
              </c:extLst>
            </c:dLbl>
            <c:dLbl>
              <c:idx val="3"/>
              <c:layout>
                <c:manualLayout>
                  <c:x val="-2.8376942870028902E-3"/>
                  <c:y val="-1.27637378043511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C95B-479A-827A-75555B7788C7}"/>
                </c:ext>
              </c:extLst>
            </c:dLbl>
            <c:dLbl>
              <c:idx val="4"/>
              <c:layout>
                <c:manualLayout>
                  <c:x val="2.7957579182294498E-6"/>
                  <c:y val="-4.42078348502058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C95B-479A-827A-75555B7788C7}"/>
                </c:ext>
              </c:extLst>
            </c:dLbl>
            <c:dLbl>
              <c:idx val="5"/>
              <c:layout>
                <c:manualLayout>
                  <c:x val="-5.6771778590734498E-3"/>
                  <c:y val="3.9582301033139498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C95B-479A-827A-75555B7788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შპს 5 კლინიკური საავადმყოფო</c:v>
                </c:pt>
                <c:pt idx="1">
                  <c:v>შპს ივანე ბოკერიას სახელობის თბილისის რეფერალური ჰოსპიტალი</c:v>
                </c:pt>
                <c:pt idx="2">
                  <c:v>შპს "BROTHERS"</c:v>
                </c:pt>
                <c:pt idx="3">
                  <c:v>შპს აკად. ზ. ცხაკაიას სახ.    </c:v>
                </c:pt>
                <c:pt idx="4">
                  <c:v>შპს აკადემიკოს ო. ღუდუშაურის სახელობის ეროვნული სამედიცინო ცენტრი</c:v>
                </c:pt>
                <c:pt idx="5">
                  <c:v>შპს "პინეო სამედიცინო ეკოსისტემა"</c:v>
                </c:pt>
                <c:pt idx="6">
                  <c:v>შპს "ირის ბორჩაშვილის სახელობის ჯანმრთელობის ცენტრი მედინა"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89</c:v>
                </c:pt>
                <c:pt idx="1">
                  <c:v>211</c:v>
                </c:pt>
                <c:pt idx="2">
                  <c:v>197</c:v>
                </c:pt>
                <c:pt idx="3">
                  <c:v>718</c:v>
                </c:pt>
                <c:pt idx="4">
                  <c:v>986</c:v>
                </c:pt>
                <c:pt idx="5">
                  <c:v>293</c:v>
                </c:pt>
                <c:pt idx="6">
                  <c:v>316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8B5-40CA-846E-452F7167421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შიდა რეფერალით მიღებული პაციენტი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accent2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6B1BC7DD-B965-49A4-AD1A-8FF3C5274041}" type="VALUE">
                      <a:rPr lang="en-US" sz="100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F89-4774-9B46-90BA5F2FCCDB}"/>
                </c:ext>
              </c:extLst>
            </c:dLbl>
            <c:dLbl>
              <c:idx val="1"/>
              <c:layout>
                <c:manualLayout>
                  <c:x val="2.84049004492112E-3"/>
                  <c:y val="3.92217083430993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C95B-479A-827A-75555B7788C7}"/>
                </c:ext>
              </c:extLst>
            </c:dLbl>
            <c:dLbl>
              <c:idx val="2"/>
              <c:layout>
                <c:manualLayout>
                  <c:x val="0"/>
                  <c:y val="1.09235058708253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C95B-479A-827A-75555B7788C7}"/>
                </c:ext>
              </c:extLst>
            </c:dLbl>
            <c:dLbl>
              <c:idx val="3"/>
              <c:layout>
                <c:manualLayout>
                  <c:x val="9.9436162726082092E-3"/>
                  <c:y val="-3.52634782397853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C95B-479A-827A-75555B7788C7}"/>
                </c:ext>
              </c:extLst>
            </c:dLbl>
            <c:dLbl>
              <c:idx val="4"/>
              <c:layout>
                <c:manualLayout>
                  <c:x val="7.1012251123027002E-3"/>
                  <c:y val="-2.63191216293649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F89-4774-9B46-90BA5F2FCCDB}"/>
                </c:ext>
              </c:extLst>
            </c:dLbl>
            <c:dLbl>
              <c:idx val="5"/>
              <c:layout>
                <c:manualLayout>
                  <c:x val="2.1305576452292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C95B-479A-827A-75555B7788C7}"/>
                </c:ext>
              </c:extLst>
            </c:dLbl>
            <c:dLbl>
              <c:idx val="6"/>
              <c:layout>
                <c:manualLayout>
                  <c:x val="2.84049004492112E-3"/>
                  <c:y val="-1.31595608146824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7F89-4774-9B46-90BA5F2FCC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შპს 5 კლინიკური საავადმყოფო</c:v>
                </c:pt>
                <c:pt idx="1">
                  <c:v>შპს ივანე ბოკერიას სახელობის თბილისის რეფერალური ჰოსპიტალი</c:v>
                </c:pt>
                <c:pt idx="2">
                  <c:v>შპს "BROTHERS"</c:v>
                </c:pt>
                <c:pt idx="3">
                  <c:v>შპს აკად. ზ. ცხაკაიას სახ.    </c:v>
                </c:pt>
                <c:pt idx="4">
                  <c:v>შპს აკადემიკოს ო. ღუდუშაურის სახელობის ეროვნული სამედიცინო ცენტრი</c:v>
                </c:pt>
                <c:pt idx="5">
                  <c:v>შპს "პინეო სამედიცინო ეკოსისტემა"</c:v>
                </c:pt>
                <c:pt idx="6">
                  <c:v>შპს "ირის ბორჩაშვილის სახელობის ჯანმრთელობის ცენტრი მედინა"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86</c:v>
                </c:pt>
                <c:pt idx="1">
                  <c:v>163</c:v>
                </c:pt>
                <c:pt idx="2">
                  <c:v>191</c:v>
                </c:pt>
                <c:pt idx="3">
                  <c:v>328</c:v>
                </c:pt>
                <c:pt idx="4">
                  <c:v>699</c:v>
                </c:pt>
                <c:pt idx="5">
                  <c:v>278</c:v>
                </c:pt>
                <c:pt idx="6">
                  <c:v>148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8B5-40CA-846E-452F7167421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გარე რეფერალით მიღებული პაციენტები 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50000"/>
                    <a:satMod val="300000"/>
                  </a:schemeClr>
                </a:gs>
                <a:gs pos="35000">
                  <a:schemeClr val="accent3">
                    <a:tint val="37000"/>
                    <a:satMod val="30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accent3">
                  <a:shade val="95000"/>
                </a:schemeClr>
              </a:contourClr>
            </a:sp3d>
          </c:spPr>
          <c:invertIfNegative val="0"/>
          <c:dLbls>
            <c:dLbl>
              <c:idx val="1"/>
              <c:layout>
                <c:manualLayout>
                  <c:x val="2.6020245920859701E-17"/>
                  <c:y val="1.310820704499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C95B-479A-827A-75555B7788C7}"/>
                </c:ext>
              </c:extLst>
            </c:dLbl>
            <c:dLbl>
              <c:idx val="2"/>
              <c:layout>
                <c:manualLayout>
                  <c:x val="2.6020245920859701E-17"/>
                  <c:y val="6.55410352249520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C95B-479A-827A-75555B7788C7}"/>
                </c:ext>
              </c:extLst>
            </c:dLbl>
            <c:dLbl>
              <c:idx val="3"/>
              <c:layout>
                <c:manualLayout>
                  <c:x val="1.2782205202144899E-2"/>
                  <c:y val="1.737476501894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C95B-479A-827A-75555B7788C7}"/>
                </c:ext>
              </c:extLst>
            </c:dLbl>
            <c:dLbl>
              <c:idx val="4"/>
              <c:layout>
                <c:manualLayout>
                  <c:x val="1.4202450224605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F89-4774-9B46-90BA5F2FCCDB}"/>
                </c:ext>
              </c:extLst>
            </c:dLbl>
            <c:dLbl>
              <c:idx val="6"/>
              <c:layout>
                <c:manualLayout>
                  <c:x val="2.556441040429E-2"/>
                  <c:y val="1.05276486517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7F89-4774-9B46-90BA5F2FCC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შპს 5 კლინიკური საავადმყოფო</c:v>
                </c:pt>
                <c:pt idx="1">
                  <c:v>შპს ივანე ბოკერიას სახელობის თბილისის რეფერალური ჰოსპიტალი</c:v>
                </c:pt>
                <c:pt idx="2">
                  <c:v>შპს "BROTHERS"</c:v>
                </c:pt>
                <c:pt idx="3">
                  <c:v>შპს აკად. ზ. ცხაკაიას სახ.    </c:v>
                </c:pt>
                <c:pt idx="4">
                  <c:v>შპს აკადემიკოს ო. ღუდუშაურის სახელობის ეროვნული სამედიცინო ცენტრი</c:v>
                </c:pt>
                <c:pt idx="5">
                  <c:v>შპს "პინეო სამედიცინო ეკოსისტემა"</c:v>
                </c:pt>
                <c:pt idx="6">
                  <c:v>შპს "ირის ბორჩაშვილის სახელობის ჯანმრთელობის ცენტრი მედინა"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0">
                  <c:v>3</c:v>
                </c:pt>
                <c:pt idx="1">
                  <c:v>48</c:v>
                </c:pt>
                <c:pt idx="2">
                  <c:v>6</c:v>
                </c:pt>
                <c:pt idx="3">
                  <c:v>234</c:v>
                </c:pt>
                <c:pt idx="4">
                  <c:v>287</c:v>
                </c:pt>
                <c:pt idx="5">
                  <c:v>15</c:v>
                </c:pt>
                <c:pt idx="6">
                  <c:v>167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8B5-40CA-846E-452F7167421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სხვა კლინიკში რეფერირებული პაციენტები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50000"/>
                    <a:satMod val="300000"/>
                  </a:schemeClr>
                </a:gs>
                <a:gs pos="35000">
                  <a:schemeClr val="accent4">
                    <a:tint val="37000"/>
                    <a:satMod val="300000"/>
                  </a:schemeClr>
                </a:gs>
                <a:gs pos="100000">
                  <a:schemeClr val="accent4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4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accent4">
                  <a:shade val="95000"/>
                </a:schemeClr>
              </a:contourClr>
            </a:sp3d>
          </c:spPr>
          <c:invertIfNegative val="0"/>
          <c:dLbls>
            <c:dLbl>
              <c:idx val="1"/>
              <c:layout>
                <c:manualLayout>
                  <c:x val="-2.8386050737048301E-3"/>
                  <c:y val="2.18470117416506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C95B-479A-827A-75555B7788C7}"/>
                </c:ext>
              </c:extLst>
            </c:dLbl>
            <c:dLbl>
              <c:idx val="2"/>
              <c:layout>
                <c:manualLayout>
                  <c:x val="-4.2579076105572098E-3"/>
                  <c:y val="4.369402348330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C95B-479A-827A-75555B7788C7}"/>
                </c:ext>
              </c:extLst>
            </c:dLbl>
            <c:dLbl>
              <c:idx val="5"/>
              <c:layout>
                <c:manualLayout>
                  <c:x val="0"/>
                  <c:y val="-1.09235058708253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C95B-479A-827A-75555B7788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შპს 5 კლინიკური საავადმყოფო</c:v>
                </c:pt>
                <c:pt idx="1">
                  <c:v>შპს ივანე ბოკერიას სახელობის თბილისის რეფერალური ჰოსპიტალი</c:v>
                </c:pt>
                <c:pt idx="2">
                  <c:v>შპს "BROTHERS"</c:v>
                </c:pt>
                <c:pt idx="3">
                  <c:v>შპს აკად. ზ. ცხაკაიას სახ.    </c:v>
                </c:pt>
                <c:pt idx="4">
                  <c:v>შპს აკადემიკოს ო. ღუდუშაურის სახელობის ეროვნული სამედიცინო ცენტრი</c:v>
                </c:pt>
                <c:pt idx="5">
                  <c:v>შპს "პინეო სამედიცინო ეკოსისტემა"</c:v>
                </c:pt>
                <c:pt idx="6">
                  <c:v>შპს "ირის ბორჩაშვილის სახელობის ჯანმრთელობის ცენტრი მედინა"</c:v>
                </c:pt>
              </c:strCache>
            </c:strRef>
          </c:cat>
          <c:val>
            <c:numRef>
              <c:f>Sheet1!$E$2:$E$8</c:f>
              <c:numCache>
                <c:formatCode>General</c:formatCode>
                <c:ptCount val="7"/>
                <c:pt idx="0">
                  <c:v>2</c:v>
                </c:pt>
                <c:pt idx="1">
                  <c:v>8</c:v>
                </c:pt>
                <c:pt idx="2">
                  <c:v>20</c:v>
                </c:pt>
                <c:pt idx="3">
                  <c:v>36</c:v>
                </c:pt>
                <c:pt idx="4">
                  <c:v>16</c:v>
                </c:pt>
                <c:pt idx="5">
                  <c:v>5</c:v>
                </c:pt>
                <c:pt idx="6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8B5-40CA-846E-452F7167421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01735216"/>
        <c:axId val="301735608"/>
        <c:axId val="0"/>
      </c:bar3DChart>
      <c:catAx>
        <c:axId val="301735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1735608"/>
        <c:crosses val="autoZero"/>
        <c:auto val="1"/>
        <c:lblAlgn val="ctr"/>
        <c:lblOffset val="100"/>
        <c:noMultiLvlLbl val="0"/>
      </c:catAx>
      <c:valAx>
        <c:axId val="301735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1735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0259143274653342E-2"/>
          <c:y val="7.5019858502599493E-3"/>
          <c:w val="0.27773182173039745"/>
          <c:h val="0.365874544000494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831167065916003E-2"/>
          <c:y val="1.6088012990170399E-2"/>
          <c:w val="0.926130234992672"/>
          <c:h val="0.531107944882354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მშობიარობა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"BROTHERS"</c:v>
                </c:pt>
                <c:pt idx="1">
                  <c:v>შპს ,, ირის ბორჩაშვილის სახელობის ჯანმრთელობის ცენტრი მედინა"</c:v>
                </c:pt>
                <c:pt idx="2">
                  <c:v>შპს "პინეო სამედიცინო ეკოსისტემა"</c:v>
                </c:pt>
                <c:pt idx="3">
                  <c:v>შპს 5 კლინიკური საავადმყოფო</c:v>
                </c:pt>
                <c:pt idx="4">
                  <c:v>შპს აკადემიკოს ო. ღუდუშაურის სახელობის ეროვნული სამედიცინო ცენტრი</c:v>
                </c:pt>
                <c:pt idx="5">
                  <c:v>შპს აკად. ზ. ცხაკაიას სახ. დასავლეთ  საქართველოს ინტერვენციული მედიცინის ეროვნული ცენტრი  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1259</c:v>
                </c:pt>
                <c:pt idx="1">
                  <c:v>1160</c:v>
                </c:pt>
                <c:pt idx="2">
                  <c:v>2623</c:v>
                </c:pt>
                <c:pt idx="3">
                  <c:v>1088</c:v>
                </c:pt>
                <c:pt idx="4">
                  <c:v>2672</c:v>
                </c:pt>
                <c:pt idx="5">
                  <c:v>2045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17-40D0-9923-7ADD2849B37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საკეისრო/მშობიარობა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"BROTHERS"</c:v>
                </c:pt>
                <c:pt idx="1">
                  <c:v>შპს ,, ირის ბორჩაშვილის სახელობის ჯანმრთელობის ცენტრი მედინა"</c:v>
                </c:pt>
                <c:pt idx="2">
                  <c:v>შპს "პინეო სამედიცინო ეკოსისტემა"</c:v>
                </c:pt>
                <c:pt idx="3">
                  <c:v>შპს 5 კლინიკური საავადმყოფო</c:v>
                </c:pt>
                <c:pt idx="4">
                  <c:v>შპს აკადემიკოს ო. ღუდუშაურის სახელობის ეროვნული სამედიცინო ცენტრი</c:v>
                </c:pt>
                <c:pt idx="5">
                  <c:v>შპს აკად. ზ. ცხაკაიას სახ. დასავლეთ  საქართველოს ინტერვენციული მედიცინის ეროვნული ცენტრი  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991</c:v>
                </c:pt>
                <c:pt idx="1">
                  <c:v>900</c:v>
                </c:pt>
                <c:pt idx="2">
                  <c:v>2171</c:v>
                </c:pt>
                <c:pt idx="3">
                  <c:v>737</c:v>
                </c:pt>
                <c:pt idx="4">
                  <c:v>1282</c:v>
                </c:pt>
                <c:pt idx="5">
                  <c:v>1551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17-40D0-9923-7ADD2849B37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მაღალი რისკი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"BROTHERS"</c:v>
                </c:pt>
                <c:pt idx="1">
                  <c:v>შპს ,, ირის ბორჩაშვილის სახელობის ჯანმრთელობის ცენტრი მედინა"</c:v>
                </c:pt>
                <c:pt idx="2">
                  <c:v>შპს "პინეო სამედიცინო ეკოსისტემა"</c:v>
                </c:pt>
                <c:pt idx="3">
                  <c:v>შპს 5 კლინიკური საავადმყოფო</c:v>
                </c:pt>
                <c:pt idx="4">
                  <c:v>შპს აკადემიკოს ო. ღუდუშაურის სახელობის ეროვნული სამედიცინო ცენტრი</c:v>
                </c:pt>
                <c:pt idx="5">
                  <c:v>შპს აკად. ზ. ცხაკაიას სახ. დასავლეთ  საქართველოს ინტერვენციული მედიცინის ეროვნული ცენტრი  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268</c:v>
                </c:pt>
                <c:pt idx="1">
                  <c:v>260</c:v>
                </c:pt>
                <c:pt idx="2">
                  <c:v>452</c:v>
                </c:pt>
                <c:pt idx="3">
                  <c:v>351</c:v>
                </c:pt>
                <c:pt idx="4">
                  <c:v>1390</c:v>
                </c:pt>
                <c:pt idx="5">
                  <c:v>494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517-40D0-9923-7ADD2849B37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5555555555555297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517-40D0-9923-7ADD2849B375}"/>
                </c:ext>
              </c:extLst>
            </c:dLbl>
            <c:dLbl>
              <c:idx val="1"/>
              <c:layout>
                <c:manualLayout>
                  <c:x val="8.3333333333333332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F517-40D0-9923-7ADD2849B375}"/>
                </c:ext>
              </c:extLst>
            </c:dLbl>
            <c:dLbl>
              <c:idx val="2"/>
              <c:layout>
                <c:manualLayout>
                  <c:x val="8.3333333333333332E-3"/>
                  <c:y val="4.813139339815406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F517-40D0-9923-7ADD2849B375}"/>
                </c:ext>
              </c:extLst>
            </c:dLbl>
            <c:dLbl>
              <c:idx val="3"/>
              <c:layout>
                <c:manualLayout>
                  <c:x val="6.9444444444444441E-3"/>
                  <c:y val="2.406569669907703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F517-40D0-9923-7ADD2849B375}"/>
                </c:ext>
              </c:extLst>
            </c:dLbl>
            <c:dLbl>
              <c:idx val="4"/>
              <c:layout>
                <c:manualLayout>
                  <c:x val="9.7222222222222224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F517-40D0-9923-7ADD2849B375}"/>
                </c:ext>
              </c:extLst>
            </c:dLbl>
            <c:dLbl>
              <c:idx val="5"/>
              <c:layout>
                <c:manualLayout>
                  <c:x val="8.3333333333333332E-3"/>
                  <c:y val="2.406569669907703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F517-40D0-9923-7ADD2849B3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"BROTHERS"</c:v>
                </c:pt>
                <c:pt idx="1">
                  <c:v>შპს ,, ირის ბორჩაშვილის სახელობის ჯანმრთელობის ცენტრი მედინა"</c:v>
                </c:pt>
                <c:pt idx="2">
                  <c:v>შპს "პინეო სამედიცინო ეკოსისტემა"</c:v>
                </c:pt>
                <c:pt idx="3">
                  <c:v>შპს 5 კლინიკური საავადმყოფო</c:v>
                </c:pt>
                <c:pt idx="4">
                  <c:v>შპს აკადემიკოს ო. ღუდუშაურის სახელობის ეროვნული სამედიცინო ცენტრი</c:v>
                </c:pt>
                <c:pt idx="5">
                  <c:v>შპს აკად. ზ. ცხაკაიას სახ. დასავლეთ  საქართველოს ინტერვენციული მედიცინის ეროვნული ცენტრი  </c:v>
                </c:pt>
              </c:strCache>
            </c:strRef>
          </c:cat>
          <c:val>
            <c:numRef>
              <c:f>Sheet1!$E$2:$E$7</c:f>
              <c:numCache>
                <c:formatCode>0%</c:formatCode>
                <c:ptCount val="6"/>
                <c:pt idx="0">
                  <c:v>0.21</c:v>
                </c:pt>
                <c:pt idx="1">
                  <c:v>0.22</c:v>
                </c:pt>
                <c:pt idx="2">
                  <c:v>0.17</c:v>
                </c:pt>
                <c:pt idx="3">
                  <c:v>0.32</c:v>
                </c:pt>
                <c:pt idx="4">
                  <c:v>0.52</c:v>
                </c:pt>
                <c:pt idx="5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517-40D0-9923-7ADD2849B37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99"/>
        <c:axId val="301961824"/>
        <c:axId val="301962216"/>
      </c:barChart>
      <c:catAx>
        <c:axId val="301961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97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1962216"/>
        <c:crosses val="autoZero"/>
        <c:auto val="1"/>
        <c:lblAlgn val="ctr"/>
        <c:lblOffset val="100"/>
        <c:noMultiLvlLbl val="0"/>
      </c:catAx>
      <c:valAx>
        <c:axId val="301962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1961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1.1660104986876579E-3"/>
          <c:y val="0.95300158928345047"/>
          <c:w val="0.54248720472440948"/>
          <c:h val="4.62936837399835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დიაგნოზები</c:v>
                </c:pt>
              </c:strCache>
            </c:strRef>
          </c:tx>
          <c:spPr>
            <a:gradFill rotWithShape="1">
              <a:gsLst>
                <a:gs pos="0">
                  <a:srgbClr val="C1EDE5"/>
                </a:gs>
                <a:gs pos="60000">
                  <a:srgbClr val="A9D8DC"/>
                </a:gs>
                <a:gs pos="25329">
                  <a:srgbClr val="A6E0D9"/>
                </a:gs>
                <a:gs pos="25340">
                  <a:srgbClr val="A6E0D9"/>
                </a:gs>
                <a:gs pos="14000">
                  <a:srgbClr val="A4E4D8"/>
                </a:gs>
                <a:gs pos="70000">
                  <a:schemeClr val="accent1">
                    <a:lumMod val="45000"/>
                    <a:lumOff val="55000"/>
                  </a:schemeClr>
                </a:gs>
                <a:gs pos="93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dist="38100" dir="18900000" algn="bl" rotWithShape="0">
                <a:srgbClr val="14443B">
                  <a:alpha val="40000"/>
                </a:srgb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43BFC5"/>
              </a:solidFill>
              <a:ln>
                <a:noFill/>
              </a:ln>
              <a:effectLst>
                <a:outerShdw dist="38100" dir="18900000" algn="bl" rotWithShape="0">
                  <a:srgbClr val="14443B">
                    <a:alpha val="40000"/>
                  </a:srgbClr>
                </a:outerShdw>
              </a:effectLst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ADCD-4994-80CB-85E46FB4EE58}"/>
              </c:ext>
            </c:extLst>
          </c:dPt>
          <c:dPt>
            <c:idx val="1"/>
            <c:invertIfNegative val="0"/>
            <c:bubble3D val="0"/>
            <c:spPr>
              <a:solidFill>
                <a:srgbClr val="43BFC5"/>
              </a:solidFill>
              <a:ln>
                <a:noFill/>
              </a:ln>
              <a:effectLst>
                <a:outerShdw dist="38100" dir="18900000" algn="bl" rotWithShape="0">
                  <a:srgbClr val="14443B">
                    <a:alpha val="40000"/>
                  </a:srgbClr>
                </a:outerShdw>
              </a:effectLst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ADCD-4994-80CB-85E46FB4EE58}"/>
              </c:ext>
            </c:extLst>
          </c:dPt>
          <c:dPt>
            <c:idx val="2"/>
            <c:invertIfNegative val="0"/>
            <c:bubble3D val="0"/>
            <c:spPr>
              <a:solidFill>
                <a:srgbClr val="43BFC5"/>
              </a:solidFill>
              <a:ln>
                <a:noFill/>
              </a:ln>
              <a:effectLst>
                <a:outerShdw dist="38100" dir="18900000" algn="bl" rotWithShape="0">
                  <a:srgbClr val="14443B">
                    <a:alpha val="40000"/>
                  </a:srgbClr>
                </a:outerShdw>
              </a:effectLst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ADCD-4994-80CB-85E46FB4EE58}"/>
              </c:ext>
            </c:extLst>
          </c:dPt>
          <c:dPt>
            <c:idx val="3"/>
            <c:invertIfNegative val="0"/>
            <c:bubble3D val="0"/>
            <c:spPr>
              <a:solidFill>
                <a:srgbClr val="43BFC5"/>
              </a:solidFill>
              <a:ln>
                <a:noFill/>
              </a:ln>
              <a:effectLst>
                <a:outerShdw dist="38100" dir="18900000" algn="bl" rotWithShape="0">
                  <a:srgbClr val="14443B">
                    <a:alpha val="40000"/>
                  </a:srgbClr>
                </a:outerShdw>
              </a:effectLst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ADCD-4994-80CB-85E46FB4EE58}"/>
              </c:ext>
            </c:extLst>
          </c:dPt>
          <c:dPt>
            <c:idx val="4"/>
            <c:invertIfNegative val="0"/>
            <c:bubble3D val="0"/>
            <c:spPr>
              <a:solidFill>
                <a:srgbClr val="43BFC5"/>
              </a:solidFill>
              <a:ln>
                <a:noFill/>
              </a:ln>
              <a:effectLst>
                <a:outerShdw dist="38100" dir="18900000" algn="bl" rotWithShape="0">
                  <a:srgbClr val="14443B">
                    <a:alpha val="40000"/>
                  </a:srgbClr>
                </a:outerShdw>
              </a:effectLst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ADCD-4994-80CB-85E46FB4EE58}"/>
              </c:ext>
            </c:extLst>
          </c:dPt>
          <c:dPt>
            <c:idx val="5"/>
            <c:invertIfNegative val="0"/>
            <c:bubble3D val="0"/>
            <c:spPr>
              <a:solidFill>
                <a:srgbClr val="43BFC5"/>
              </a:solidFill>
              <a:ln>
                <a:noFill/>
              </a:ln>
              <a:effectLst>
                <a:outerShdw dist="38100" dir="18900000" algn="bl" rotWithShape="0">
                  <a:srgbClr val="14443B">
                    <a:alpha val="40000"/>
                  </a:srgbClr>
                </a:outerShdw>
              </a:effectLst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ADCD-4994-80CB-85E46FB4EE5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Sheet1!$A$2:$A$20</c:f>
              <c:strCache>
                <c:ptCount val="19"/>
                <c:pt idx="0">
                  <c:v>ახალშობილთა სხვა რესპირაციული დისტრესი</c:v>
                </c:pt>
                <c:pt idx="1">
                  <c:v>ახალშობილთა რესპირაციული დისტრეს-სინდრომი</c:v>
                </c:pt>
                <c:pt idx="2">
                  <c:v>პერინატალური პერიოდისათვის დამახასიათებელი ინფექცია, დაუზუსტებელი</c:v>
                </c:pt>
                <c:pt idx="3">
                  <c:v>ახალშობილთა სხვა რესპირაციული დისტრესი, დაუზუსტებელი</c:v>
                </c:pt>
                <c:pt idx="4">
                  <c:v>ახალშობილის რესპირაციული მდგომარეობანი, დაუზუსტებელი</c:v>
                </c:pt>
                <c:pt idx="5">
                  <c:v>დღენაკლულობის სხვა შემთხვევები; ახალშობილთა სხვა რესპირაციული დისტრესი</c:v>
                </c:pt>
                <c:pt idx="6">
                  <c:v>ახალშობილთა ბაქტერიული სეფსისი, დაუზუსტებელი</c:v>
                </c:pt>
                <c:pt idx="7">
                  <c:v>ახალშობილთა სიყვითლე, დაუზუსტებელი</c:v>
                </c:pt>
                <c:pt idx="8">
                  <c:v>ახალშობილთა კრუნჩხვები</c:v>
                </c:pt>
                <c:pt idx="9">
                  <c:v>მძიმე ასფიქსია დაბადებისას</c:v>
                </c:pt>
                <c:pt idx="10">
                  <c:v>ახალშობილთა ცერებრული იშემია</c:v>
                </c:pt>
                <c:pt idx="11">
                  <c:v>ახალშობილის სუსტი წოვა</c:v>
                </c:pt>
                <c:pt idx="12">
                  <c:v>ახალშობილთა სხვა რესპირაციული დისტრესი, </c:v>
                </c:pt>
                <c:pt idx="13">
                  <c:v>ახალშობილის სუნთქვითი უკმარისობა</c:v>
                </c:pt>
                <c:pt idx="14">
                  <c:v>ახალშობილთა სხვა რესპირაციული დისტრესი, სხვა მცირე წონის ნაყოფი დაბადებისას</c:v>
                </c:pt>
                <c:pt idx="15">
                  <c:v>ახალშობილთა სხვა რესპირაციული დისტრესი, სხვა მცირე წონის ნაყოფი დაბადებისას,დღენაკლულობის სხვა შემთხვევები</c:v>
                </c:pt>
                <c:pt idx="16">
                  <c:v>სხვა მცირე წონის ნაყოფი დაბადებისას, ახალშობილთა სხვა რესპირაციული დისტრესი</c:v>
                </c:pt>
                <c:pt idx="17">
                  <c:v>სხვა მცირე წონის ნაყოფი დაბადებისას</c:v>
                </c:pt>
                <c:pt idx="18">
                  <c:v>მსუბუქი და საშუალო ხარისხის ასფიქსია დაბადებისას</c:v>
                </c:pt>
              </c:strCache>
            </c:strRef>
          </c:cat>
          <c:val>
            <c:numRef>
              <c:f>Sheet1!$B$2:$B$20</c:f>
              <c:numCache>
                <c:formatCode>General</c:formatCode>
                <c:ptCount val="19"/>
                <c:pt idx="0">
                  <c:v>395</c:v>
                </c:pt>
                <c:pt idx="1">
                  <c:v>186</c:v>
                </c:pt>
                <c:pt idx="2">
                  <c:v>117</c:v>
                </c:pt>
                <c:pt idx="3">
                  <c:v>73</c:v>
                </c:pt>
                <c:pt idx="4">
                  <c:v>30</c:v>
                </c:pt>
                <c:pt idx="5">
                  <c:v>21</c:v>
                </c:pt>
                <c:pt idx="6">
                  <c:v>20</c:v>
                </c:pt>
                <c:pt idx="7">
                  <c:v>20</c:v>
                </c:pt>
                <c:pt idx="8">
                  <c:v>20</c:v>
                </c:pt>
                <c:pt idx="9">
                  <c:v>19</c:v>
                </c:pt>
                <c:pt idx="10">
                  <c:v>19</c:v>
                </c:pt>
                <c:pt idx="11">
                  <c:v>17</c:v>
                </c:pt>
                <c:pt idx="12">
                  <c:v>16</c:v>
                </c:pt>
                <c:pt idx="13">
                  <c:v>15</c:v>
                </c:pt>
                <c:pt idx="14">
                  <c:v>14</c:v>
                </c:pt>
                <c:pt idx="15">
                  <c:v>13</c:v>
                </c:pt>
                <c:pt idx="16">
                  <c:v>13</c:v>
                </c:pt>
                <c:pt idx="17">
                  <c:v>12</c:v>
                </c:pt>
                <c:pt idx="18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0B-4B29-91EF-C2CCE74A26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1963000"/>
        <c:axId val="301963392"/>
        <c:axId val="0"/>
      </c:bar3DChart>
      <c:catAx>
        <c:axId val="3019630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1963392"/>
        <c:crosses val="autoZero"/>
        <c:auto val="1"/>
        <c:lblAlgn val="ctr"/>
        <c:lblOffset val="100"/>
        <c:noMultiLvlLbl val="0"/>
      </c:catAx>
      <c:valAx>
        <c:axId val="30196339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01963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გარე რეფერალი</c:v>
                </c:pt>
              </c:strCache>
            </c:strRef>
          </c:tx>
          <c:spPr>
            <a:gradFill>
              <a:gsLst>
                <a:gs pos="14000">
                  <a:srgbClr val="03AA90"/>
                </a:gs>
                <a:gs pos="100000">
                  <a:schemeClr val="accent5">
                    <a:lumMod val="45000"/>
                    <a:lumOff val="55000"/>
                  </a:schemeClr>
                </a:gs>
                <a:gs pos="65000">
                  <a:schemeClr val="accent5">
                    <a:lumMod val="45000"/>
                    <a:lumOff val="55000"/>
                  </a:schemeClr>
                </a:gs>
                <a:gs pos="79000">
                  <a:schemeClr val="accent5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52363189053525E-2"/>
                  <c:y val="-2.159133742912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B1E-45EC-BE30-8095EF80D6EE}"/>
                </c:ext>
              </c:extLst>
            </c:dLbl>
            <c:dLbl>
              <c:idx val="1"/>
              <c:layout>
                <c:manualLayout>
                  <c:x val="1.6929197842137377E-2"/>
                  <c:y val="-4.09372285708992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B1E-45EC-BE30-8095EF80D6EE}"/>
                </c:ext>
              </c:extLst>
            </c:dLbl>
            <c:dLbl>
              <c:idx val="2"/>
              <c:layout>
                <c:manualLayout>
                  <c:x val="7.2016457404987331E-3"/>
                  <c:y val="-2.8349726693008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428A-4D57-9993-9DF26F1B952D}"/>
                </c:ext>
              </c:extLst>
            </c:dLbl>
            <c:dLbl>
              <c:idx val="3"/>
              <c:layout>
                <c:manualLayout>
                  <c:x val="1.8724278925296704E-2"/>
                  <c:y val="-3.68546447009115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7462961142074404E-2"/>
                      <c:h val="6.718885226243095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28A-4D57-9993-9DF26F1B952D}"/>
                </c:ext>
              </c:extLst>
            </c:dLbl>
            <c:dLbl>
              <c:idx val="4"/>
              <c:layout>
                <c:manualLayout>
                  <c:x val="1.1522576478925999E-2"/>
                  <c:y val="-3.40196720316107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4582302845874907E-2"/>
                      <c:h val="6.718885226243095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5E1D-49AD-81BA-2EF1BB8AFF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დაწესებულებას არ მიენიჭა დონე</c:v>
                </c:pt>
                <c:pt idx="1">
                  <c:v>I</c:v>
                </c:pt>
                <c:pt idx="2">
                  <c:v>II</c:v>
                </c:pt>
                <c:pt idx="3">
                  <c:v>II-III</c:v>
                </c:pt>
                <c:pt idx="4">
                  <c:v>III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</c:v>
                </c:pt>
                <c:pt idx="1">
                  <c:v>14</c:v>
                </c:pt>
                <c:pt idx="2">
                  <c:v>42</c:v>
                </c:pt>
                <c:pt idx="3">
                  <c:v>5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8F-4561-A164-4D789757111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301964176"/>
        <c:axId val="301964568"/>
        <c:axId val="0"/>
      </c:bar3DChart>
      <c:catAx>
        <c:axId val="301964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1964568"/>
        <c:crosses val="autoZero"/>
        <c:auto val="1"/>
        <c:lblAlgn val="ctr"/>
        <c:lblOffset val="100"/>
        <c:noMultiLvlLbl val="0"/>
      </c:catAx>
      <c:valAx>
        <c:axId val="30196456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01964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22 0/7 - 27 7/7 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innerShdw blurRad="1270000" dist="50800" dir="16200000">
                <a:schemeClr val="accent2">
                  <a:lumMod val="40000"/>
                  <a:lumOff val="60000"/>
                  <a:alpha val="0"/>
                </a:scheme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298</c:v>
                </c:pt>
                <c:pt idx="1">
                  <c:v>368</c:v>
                </c:pt>
                <c:pt idx="2">
                  <c:v>358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086-48C8-8DAF-719C83FD87E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28 0/7 - 33 7/7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Sheet1!$D$2:$D$4</c:f>
              <c:numCache>
                <c:formatCode>General</c:formatCode>
                <c:ptCount val="3"/>
                <c:pt idx="0">
                  <c:v>920</c:v>
                </c:pt>
                <c:pt idx="1">
                  <c:v>1044</c:v>
                </c:pt>
                <c:pt idx="2">
                  <c:v>923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086-48C8-8DAF-719C83FD87E4}"/>
            </c:ext>
          </c:extLst>
        </c:ser>
        <c:ser>
          <c:idx val="4"/>
          <c:order val="3"/>
          <c:tx>
            <c:strRef>
              <c:f>Sheet1!$F$1</c:f>
              <c:strCache>
                <c:ptCount val="1"/>
                <c:pt idx="0">
                  <c:v>37 0/7 - 40 7/7 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7.7159059881720393E-2"/>
                  <c:y val="8.78785619611941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FA1-471F-9F9D-CF5147E0D1A0}"/>
                </c:ext>
              </c:extLst>
            </c:dLbl>
            <c:dLbl>
              <c:idx val="1"/>
              <c:layout>
                <c:manualLayout>
                  <c:x val="6.6568600682268594E-2"/>
                  <c:y val="0.1105569005318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FA1-471F-9F9D-CF5147E0D1A0}"/>
                </c:ext>
              </c:extLst>
            </c:dLbl>
            <c:dLbl>
              <c:idx val="2"/>
              <c:layout>
                <c:manualLayout>
                  <c:x val="6.5055677939489701E-2"/>
                  <c:y val="0.1162264851744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1FA1-471F-9F9D-CF5147E0D1A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Sheet1!$F$2:$F$4</c:f>
              <c:numCache>
                <c:formatCode>General</c:formatCode>
                <c:ptCount val="3"/>
                <c:pt idx="0">
                  <c:v>42288</c:v>
                </c:pt>
                <c:pt idx="1">
                  <c:v>45060</c:v>
                </c:pt>
                <c:pt idx="2">
                  <c:v>43372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086-48C8-8DAF-719C83FD87E4}"/>
            </c:ext>
          </c:extLst>
        </c:ser>
        <c:ser>
          <c:idx val="5"/>
          <c:order val="4"/>
          <c:tx>
            <c:strRef>
              <c:f>Sheet1!$H$1</c:f>
              <c:strCache>
                <c:ptCount val="1"/>
                <c:pt idx="0">
                  <c:v>&gt; 41 0/7 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Sheet1!$H$2:$H$4</c:f>
              <c:numCache>
                <c:formatCode>General</c:formatCode>
                <c:ptCount val="3"/>
                <c:pt idx="0">
                  <c:v>2956</c:v>
                </c:pt>
                <c:pt idx="1">
                  <c:v>3403</c:v>
                </c:pt>
                <c:pt idx="2">
                  <c:v>3108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2086-48C8-8DAF-719C83FD87E4}"/>
            </c:ext>
          </c:extLst>
        </c:ser>
        <c:ser>
          <c:idx val="6"/>
          <c:order val="5"/>
          <c:tx>
            <c:strRef>
              <c:f>Sheet1!$I$1</c:f>
              <c:strCache>
                <c:ptCount val="1"/>
                <c:pt idx="0">
                  <c:v>დაუზუსტებელი</c:v>
                </c:pt>
              </c:strCache>
            </c:strRef>
          </c:tx>
          <c:spPr>
            <a:solidFill>
              <a:srgbClr val="9CFCF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Sheet1!$I$2:$I$4</c:f>
              <c:numCache>
                <c:formatCode>General</c:formatCode>
                <c:ptCount val="3"/>
                <c:pt idx="0">
                  <c:v>6061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2086-48C8-8DAF-719C83FD87E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49527120"/>
        <c:axId val="249526728"/>
      </c:bar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ჯამური რაოდენობა</c:v>
                </c:pt>
              </c:strCache>
            </c:strRef>
          </c:tx>
          <c:spPr>
            <a:effectLst>
              <a:outerShdw blurRad="850900" dist="800100" dir="12000000" sx="200000" sy="200000" algn="t" rotWithShape="0">
                <a:schemeClr val="bg2">
                  <a:alpha val="0"/>
                </a:schemeClr>
              </a:outerShdw>
            </a:effectLst>
          </c:spPr>
          <c:dLbls>
            <c:dLbl>
              <c:idx val="0"/>
              <c:layout>
                <c:manualLayout>
                  <c:x val="-9.8339978280624102E-2"/>
                  <c:y val="-2.40063191436926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1FA1-471F-9F9D-CF5147E0D1A0}"/>
                </c:ext>
              </c:extLst>
            </c:dLbl>
            <c:dLbl>
              <c:idx val="1"/>
              <c:layout>
                <c:manualLayout>
                  <c:x val="-1.5129227427788301E-3"/>
                  <c:y val="-5.40142180733085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1FA1-471F-9F9D-CF5147E0D1A0}"/>
                </c:ext>
              </c:extLst>
            </c:dLbl>
            <c:dLbl>
              <c:idx val="2"/>
              <c:layout>
                <c:manualLayout>
                  <c:x val="1.5129227427787199E-3"/>
                  <c:y val="-5.40142180733085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1FA1-471F-9F9D-CF5147E0D1A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54897</c:v>
                </c:pt>
                <c:pt idx="1">
                  <c:v>52598</c:v>
                </c:pt>
                <c:pt idx="2">
                  <c:v>50468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086-48C8-8DAF-719C83FD87E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49527120"/>
        <c:axId val="249526728"/>
      </c:lineChart>
      <c:catAx>
        <c:axId val="249527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49526728"/>
        <c:crosses val="autoZero"/>
        <c:auto val="1"/>
        <c:lblAlgn val="ctr"/>
        <c:lblOffset val="100"/>
        <c:noMultiLvlLbl val="0"/>
      </c:catAx>
      <c:valAx>
        <c:axId val="2495267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49527120"/>
        <c:crosses val="autoZero"/>
        <c:crossBetween val="between"/>
      </c:valAx>
      <c:spPr>
        <a:scene3d>
          <a:camera prst="orthographicFront"/>
          <a:lightRig rig="threePt" dir="t"/>
        </a:scene3d>
        <a:sp3d prstMaterial="legacyWireframe"/>
      </c:spPr>
    </c:plotArea>
    <c:legend>
      <c:legendPos val="t"/>
      <c:layout/>
      <c:overlay val="0"/>
    </c:legend>
    <c:plotVisOnly val="1"/>
    <c:dispBlanksAs val="gap"/>
    <c:showDLblsOverMax val="0"/>
  </c:chart>
  <c:spPr>
    <a:effectLst>
      <a:glow rad="1536700">
        <a:schemeClr val="accent1">
          <a:satMod val="175000"/>
          <a:alpha val="11000"/>
        </a:schemeClr>
      </a:glow>
    </a:effectLst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დიაგნოზები</c:v>
                </c:pt>
              </c:strCache>
            </c:strRef>
          </c:tx>
          <c:spPr>
            <a:gradFill rotWithShape="1">
              <a:gsLst>
                <a:gs pos="0">
                  <a:srgbClr val="C1EDE5"/>
                </a:gs>
                <a:gs pos="60000">
                  <a:srgbClr val="A9D8DC"/>
                </a:gs>
                <a:gs pos="25329">
                  <a:srgbClr val="A6E0D9"/>
                </a:gs>
                <a:gs pos="25340">
                  <a:srgbClr val="A6E0D9"/>
                </a:gs>
                <a:gs pos="14000">
                  <a:srgbClr val="A4E4D8"/>
                </a:gs>
                <a:gs pos="70000">
                  <a:schemeClr val="accent1">
                    <a:lumMod val="45000"/>
                    <a:lumOff val="55000"/>
                  </a:schemeClr>
                </a:gs>
                <a:gs pos="93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dist="38100" dir="18900000" algn="bl" rotWithShape="0">
                <a:srgbClr val="14443B">
                  <a:alpha val="40000"/>
                </a:srgb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მშობიარობის შემდგომი მოგვიანებითი და მეორადი სისხლდენა</c:v>
                </c:pt>
                <c:pt idx="1">
                  <c:v>ანემია, რომელიც ართულებს ორსულობას, მშობიარობას და ლოგინობის ხანას</c:v>
                </c:pt>
                <c:pt idx="2">
                  <c:v>მელოგინეთა სეფსისი</c:v>
                </c:pt>
                <c:pt idx="3">
                  <c:v>მშობიარობის შემდგომი, უცნობი წარმოშობის ჰიპერთერმია</c:v>
                </c:pt>
                <c:pt idx="4">
                  <c:v>მძიმე პრეეკლამპსია</c:v>
                </c:pt>
                <c:pt idx="5">
                  <c:v>ერთნაყოფიანი სპონტანური მშობიარობა, დაუზუსტებელი</c:v>
                </c:pt>
                <c:pt idx="6">
                  <c:v>სხვა დაზუსტებული ავადმყოფობები და მდგომარეობები, რომლებიც  ართულებს ორსულობას, მშობიარობას და ლოგინობის ხანას</c:v>
                </c:pt>
                <c:pt idx="7">
                  <c:v>სასუნთქი სისტემის ავადმყოფობები, რომლებიც ართულებს ორსულობას, მშობიარობას და ლოგინობის ხანას</c:v>
                </c:pt>
                <c:pt idx="8">
                  <c:v>სხვა სისხლდენები განვითარებული მშობიარობისთანავე</c:v>
                </c:pt>
                <c:pt idx="9">
                  <c:v>სამეანო ემბოლია სისხლის კოლტებით</c:v>
                </c:pt>
                <c:pt idx="10">
                  <c:v>სხვა სამეანო ემბოლია</c:v>
                </c:pt>
                <c:pt idx="11">
                  <c:v>ლოგინობის ხანის სხვა დაზუსტებული ინფექციები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6</c:v>
                </c:pt>
                <c:pt idx="1">
                  <c:v>6</c:v>
                </c:pt>
                <c:pt idx="2">
                  <c:v>4</c:v>
                </c:pt>
                <c:pt idx="3">
                  <c:v>4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0B-4B29-91EF-C2CCE74A26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2525472"/>
        <c:axId val="302525864"/>
        <c:axId val="0"/>
      </c:bar3DChart>
      <c:catAx>
        <c:axId val="3025254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2525864"/>
        <c:crosses val="autoZero"/>
        <c:auto val="1"/>
        <c:lblAlgn val="ctr"/>
        <c:lblOffset val="100"/>
        <c:noMultiLvlLbl val="0"/>
      </c:catAx>
      <c:valAx>
        <c:axId val="30252586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02525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666666666666701E-2"/>
          <c:y val="1.18138208442459E-2"/>
          <c:w val="0.969444444444445"/>
          <c:h val="0.8716600947376460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მკვდრადშობილთა მაჩვენებელი</c:v>
                </c:pt>
              </c:strCache>
            </c:strRef>
          </c:tx>
          <c:spPr>
            <a:ln w="34925" cap="rnd">
              <a:solidFill>
                <a:schemeClr val="accent3">
                  <a:shade val="76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1"/>
              <c:layout>
                <c:manualLayout>
                  <c:x val="-4.6024387576552903E-2"/>
                  <c:y val="1.59703319835893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C1A-4E64-92E8-B8D0ACC8E583}"/>
                </c:ext>
              </c:extLst>
            </c:dLbl>
            <c:dLbl>
              <c:idx val="2"/>
              <c:layout>
                <c:manualLayout>
                  <c:x val="-3.4913276465441803E-2"/>
                  <c:y val="-2.6952690600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7C1A-4E64-92E8-B8D0ACC8E583}"/>
                </c:ext>
              </c:extLst>
            </c:dLbl>
            <c:dLbl>
              <c:idx val="3"/>
              <c:layout>
                <c:manualLayout>
                  <c:x val="-2.9357720909886299E-2"/>
                  <c:y val="-5.17002265409824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7C1A-4E64-92E8-B8D0ACC8E583}"/>
                </c:ext>
              </c:extLst>
            </c:dLbl>
            <c:dLbl>
              <c:idx val="4"/>
              <c:layout>
                <c:manualLayout>
                  <c:x val="-3.4913276465441803E-2"/>
                  <c:y val="-3.36908632501125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7C1A-4E64-92E8-B8D0ACC8E583}"/>
                </c:ext>
              </c:extLst>
            </c:dLbl>
            <c:dLbl>
              <c:idx val="5"/>
              <c:layout>
                <c:manualLayout>
                  <c:x val="-3.4913276465441803E-2"/>
                  <c:y val="4.37981222251462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7C1A-4E64-92E8-B8D0ACC8E583}"/>
                </c:ext>
              </c:extLst>
            </c:dLbl>
            <c:dLbl>
              <c:idx val="6"/>
              <c:layout>
                <c:manualLayout>
                  <c:x val="-3.4913276465441803E-2"/>
                  <c:y val="-2.35836042750788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7C1A-4E64-92E8-B8D0ACC8E583}"/>
                </c:ext>
              </c:extLst>
            </c:dLbl>
            <c:dLbl>
              <c:idx val="7"/>
              <c:layout>
                <c:manualLayout>
                  <c:x val="-3.7691054243219599E-2"/>
                  <c:y val="-3.70599495751237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7C1A-4E64-92E8-B8D0ACC8E583}"/>
                </c:ext>
              </c:extLst>
            </c:dLbl>
            <c:dLbl>
              <c:idx val="8"/>
              <c:layout>
                <c:manualLayout>
                  <c:x val="-2.2413276465441799E-2"/>
                  <c:y val="-3.36908632501125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7C1A-4E64-92E8-B8D0ACC8E583}"/>
                </c:ext>
              </c:extLst>
            </c:dLbl>
            <c:dLbl>
              <c:idx val="9"/>
              <c:layout>
                <c:manualLayout>
                  <c:x val="-3.07466097987752E-2"/>
                  <c:y val="-3.03217769251012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C1A-4E64-92E8-B8D0ACC8E583}"/>
                </c:ext>
              </c:extLst>
            </c:dLbl>
            <c:dLbl>
              <c:idx val="10"/>
              <c:layout>
                <c:manualLayout>
                  <c:x val="-3.2069116360455001E-2"/>
                  <c:y val="-4.47957094730207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C1A-4E64-92E8-B8D0ACC8E5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10.9</c:v>
                </c:pt>
                <c:pt idx="1">
                  <c:v>9.5</c:v>
                </c:pt>
                <c:pt idx="2">
                  <c:v>11.2</c:v>
                </c:pt>
                <c:pt idx="3">
                  <c:v>9.4</c:v>
                </c:pt>
                <c:pt idx="4">
                  <c:v>10.5</c:v>
                </c:pt>
                <c:pt idx="5">
                  <c:v>9.8000000000000007</c:v>
                </c:pt>
                <c:pt idx="6">
                  <c:v>9.8000000000000007</c:v>
                </c:pt>
                <c:pt idx="7">
                  <c:v>9.4</c:v>
                </c:pt>
                <c:pt idx="8">
                  <c:v>8.5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C1A-4E64-92E8-B8D0ACC8E58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ნეონატალური სიკვდილობის მაჩვენებელი</c:v>
                </c:pt>
              </c:strCache>
            </c:strRef>
          </c:tx>
          <c:spPr>
            <a:ln w="34925" cap="rnd">
              <a:solidFill>
                <a:schemeClr val="accent2">
                  <a:lumMod val="50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2"/>
              <c:layout>
                <c:manualLayout>
                  <c:x val="-3.3534776902887198E-2"/>
                  <c:y val="6.813107345602649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CAB-4F0F-8E64-E778D6732B2D}"/>
                </c:ext>
              </c:extLst>
            </c:dLbl>
            <c:dLbl>
              <c:idx val="3"/>
              <c:layout>
                <c:manualLayout>
                  <c:x val="-3.16910542432196E-2"/>
                  <c:y val="2.18019435059285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CAB-4F0F-8E64-E778D6732B2D}"/>
                </c:ext>
              </c:extLst>
            </c:dLbl>
            <c:dLbl>
              <c:idx val="4"/>
              <c:layout>
                <c:manualLayout>
                  <c:x val="-2.6135498687664099E-2"/>
                  <c:y val="1.635145762944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FCAB-4F0F-8E64-E778D6732B2D}"/>
                </c:ext>
              </c:extLst>
            </c:dLbl>
            <c:dLbl>
              <c:idx val="5"/>
              <c:layout>
                <c:manualLayout>
                  <c:x val="-2.33577209098863E-2"/>
                  <c:y val="2.45271864441694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CAB-4F0F-8E64-E778D6732B2D}"/>
                </c:ext>
              </c:extLst>
            </c:dLbl>
            <c:dLbl>
              <c:idx val="6"/>
              <c:layout>
                <c:manualLayout>
                  <c:x val="-2.3357720909886401E-2"/>
                  <c:y val="-2.72524293824105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FCAB-4F0F-8E64-E778D6732B2D}"/>
                </c:ext>
              </c:extLst>
            </c:dLbl>
            <c:dLbl>
              <c:idx val="7"/>
              <c:layout>
                <c:manualLayout>
                  <c:x val="-1.08577209098864E-2"/>
                  <c:y val="-4.90543728883391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FCAB-4F0F-8E64-E778D6732B2D}"/>
                </c:ext>
              </c:extLst>
            </c:dLbl>
            <c:dLbl>
              <c:idx val="8"/>
              <c:layout>
                <c:manualLayout>
                  <c:x val="-1.6413276465441801E-2"/>
                  <c:y val="2.99776723206515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C621-4338-B756-5097AC04BF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Sheet1!$C$2:$C$10</c:f>
              <c:numCache>
                <c:formatCode>General</c:formatCode>
                <c:ptCount val="9"/>
                <c:pt idx="0">
                  <c:v>9.1</c:v>
                </c:pt>
                <c:pt idx="1">
                  <c:v>9.7000000000000011</c:v>
                </c:pt>
                <c:pt idx="2">
                  <c:v>10.7</c:v>
                </c:pt>
                <c:pt idx="3">
                  <c:v>9.1</c:v>
                </c:pt>
                <c:pt idx="4">
                  <c:v>6.5</c:v>
                </c:pt>
                <c:pt idx="5">
                  <c:v>5.8</c:v>
                </c:pt>
                <c:pt idx="6">
                  <c:v>6.3</c:v>
                </c:pt>
                <c:pt idx="7">
                  <c:v>6.6</c:v>
                </c:pt>
                <c:pt idx="8">
                  <c:v>4.9000000000000004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FCAB-4F0F-8E64-E778D6732B2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02526648"/>
        <c:axId val="302527040"/>
      </c:lineChart>
      <c:catAx>
        <c:axId val="302526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14443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2527040"/>
        <c:crosses val="autoZero"/>
        <c:auto val="1"/>
        <c:lblAlgn val="ctr"/>
        <c:lblOffset val="100"/>
        <c:noMultiLvlLbl val="0"/>
      </c:catAx>
      <c:valAx>
        <c:axId val="3025270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02526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7312445319335"/>
          <c:y val="0.93879748118884998"/>
          <c:w val="0.76870833333333399"/>
          <c:h val="6.120243384780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0210831245526099E-2"/>
          <c:y val="6.3262821929420995E-2"/>
          <c:w val="0.92416416875447405"/>
          <c:h val="0.81233086138875699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&lt;1000</c:v>
                </c:pt>
              </c:strCache>
            </c:strRef>
          </c:tx>
          <c:spPr>
            <a:solidFill>
              <a:srgbClr val="19574B"/>
            </a:solidFill>
            <a:scene3d>
              <a:camera prst="orthographicFront"/>
              <a:lightRig rig="threePt" dir="t"/>
            </a:scene3d>
            <a:sp3d prstMaterial="matte">
              <a:bevelT prst="angle"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37.9%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4B8-43A2-97EE-59E0601DB2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Sheet1!$B$2:$B$4</c:f>
              <c:numCache>
                <c:formatCode>0%</c:formatCode>
                <c:ptCount val="3"/>
                <c:pt idx="0" formatCode="General">
                  <c:v>212</c:v>
                </c:pt>
                <c:pt idx="1">
                  <c:v>0.44</c:v>
                </c:pt>
                <c:pt idx="2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4B8-43A2-97EE-59E0601DB2B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1000-1499</c:v>
                </c:pt>
              </c:strCache>
            </c:strRef>
          </c:tx>
          <c:spPr>
            <a:solidFill>
              <a:srgbClr val="F9EE5D"/>
            </a:solidFill>
            <a:scene3d>
              <a:camera prst="orthographicFront"/>
              <a:lightRig rig="threePt" dir="t"/>
            </a:scene3d>
            <a:sp3d prstMaterial="softEdge">
              <a:bevelT prst="angle"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10.5%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4B8-43A2-97EE-59E0601DB2B5}"/>
                </c:ext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Sheet1!$C$2:$C$4</c:f>
              <c:numCache>
                <c:formatCode>0%</c:formatCode>
                <c:ptCount val="3"/>
                <c:pt idx="0" formatCode="General">
                  <c:v>59</c:v>
                </c:pt>
                <c:pt idx="1">
                  <c:v>0.14399999999999999</c:v>
                </c:pt>
                <c:pt idx="2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4B8-43A2-97EE-59E0601DB2B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1500-2499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 prstMaterial="softEdge">
              <a:bevelT prst="angle"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23.8%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4B8-43A2-97EE-59E0601DB2B5}"/>
                </c:ext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Sheet1!$D$2:$D$4</c:f>
              <c:numCache>
                <c:formatCode>0%</c:formatCode>
                <c:ptCount val="3"/>
                <c:pt idx="0" formatCode="General">
                  <c:v>133</c:v>
                </c:pt>
                <c:pt idx="1">
                  <c:v>0.17780000000000001</c:v>
                </c:pt>
                <c:pt idx="2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4B8-43A2-97EE-59E0601DB2B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&gt;2500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 prstMaterial="softEdge">
              <a:bevelT prst="angle"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26.3%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4B8-43A2-97EE-59E0601DB2B5}"/>
                </c:ext>
              </c:extLst>
            </c:dLbl>
            <c:dLbl>
              <c:idx val="1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4B8-43A2-97EE-59E0601DB2B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Sheet1!$E$2:$E$4</c:f>
              <c:numCache>
                <c:formatCode>0%</c:formatCode>
                <c:ptCount val="3"/>
                <c:pt idx="0" formatCode="General">
                  <c:v>147</c:v>
                </c:pt>
                <c:pt idx="1">
                  <c:v>0.25</c:v>
                </c:pt>
                <c:pt idx="2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4B8-43A2-97EE-59E0601DB2B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02527824"/>
        <c:axId val="302528216"/>
      </c:barChart>
      <c:catAx>
        <c:axId val="3025278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302528216"/>
        <c:crosses val="autoZero"/>
        <c:auto val="1"/>
        <c:lblAlgn val="ctr"/>
        <c:lblOffset val="100"/>
        <c:noMultiLvlLbl val="0"/>
      </c:catAx>
      <c:valAx>
        <c:axId val="30252821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302527824"/>
        <c:crosses val="autoZero"/>
        <c:crossBetween val="between"/>
      </c:valAx>
      <c:spPr>
        <a:scene3d>
          <a:camera prst="orthographicFront"/>
          <a:lightRig rig="threePt" dir="t"/>
        </a:scene3d>
        <a:sp3d>
          <a:bevelT/>
        </a:sp3d>
      </c:spPr>
    </c:plotArea>
    <c:legend>
      <c:legendPos val="b"/>
      <c:overlay val="0"/>
      <c:txPr>
        <a:bodyPr/>
        <a:lstStyle/>
        <a:p>
          <a:pPr>
            <a:defRPr sz="1600" b="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050" b="1"/>
      </a:pPr>
      <a:endParaRPr lang="en-US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a-GE" dirty="0"/>
              <a:t>ანტენატალური სიკვდილის  </a:t>
            </a:r>
            <a:r>
              <a:rPr lang="en-US" dirty="0" smtClean="0"/>
              <a:t>348 </a:t>
            </a:r>
            <a:r>
              <a:rPr lang="ka-GE" dirty="0"/>
              <a:t>შემთხვევა(2018)</a:t>
            </a:r>
          </a:p>
        </c:rich>
      </c:tx>
      <c:layout>
        <c:manualLayout>
          <c:xMode val="edge"/>
          <c:yMode val="edge"/>
          <c:x val="9.36327491196247E-2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9666158204312097E-2"/>
          <c:y val="0.17833473035655101"/>
          <c:w val="0.88443819094980902"/>
          <c:h val="0.82166526964344899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ანტენატალური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explosion val="25"/>
          <c:dPt>
            <c:idx val="0"/>
            <c:bubble3D val="0"/>
            <c:spPr>
              <a:solidFill>
                <a:srgbClr val="03AA90"/>
              </a:solidFill>
              <a:ln>
                <a:solidFill>
                  <a:schemeClr val="accent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chemeClr val="accen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2D9-4A9A-9AD3-B8FA65D1D93E}"/>
              </c:ext>
            </c:extLst>
          </c:dPt>
          <c:dPt>
            <c:idx val="1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chemeClr val="accen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2D9-4A9A-9AD3-B8FA65D1D93E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solidFill>
                  <a:schemeClr val="accent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chemeClr val="accen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2D9-4A9A-9AD3-B8FA65D1D93E}"/>
              </c:ext>
            </c:extLst>
          </c:dPt>
          <c:dPt>
            <c:idx val="3"/>
            <c:bubble3D val="0"/>
            <c:spPr>
              <a:solidFill>
                <a:srgbClr val="C00000"/>
              </a:solidFill>
              <a:ln>
                <a:solidFill>
                  <a:schemeClr val="accent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chemeClr val="accen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92D9-4A9A-9AD3-B8FA65D1D93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solidFill>
                  <a:schemeClr val="accent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chemeClr val="accen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92D9-4A9A-9AD3-B8FA65D1D93E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 </a:t>
                    </a:r>
                    <a:fld id="{3A071C6A-ADA9-4021-9A38-0B87A721F47C}" type="PERCENTAGE">
                      <a:rPr lang="en-US" baseline="0" smtClean="0">
                        <a:solidFill>
                          <a:schemeClr val="bg1"/>
                        </a:solidFill>
                      </a:rPr>
                      <a:pPr>
                        <a:defRPr sz="133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[PERCENTAGE]</a:t>
                    </a:fld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-127</a:t>
                    </a:r>
                  </a:p>
                </c:rich>
              </c:tx>
              <c:spPr>
                <a:pattFill prst="pct75">
                  <a:fgClr>
                    <a:srgbClr val="000000">
                      <a:lumMod val="75000"/>
                      <a:lumOff val="25000"/>
                    </a:srgbClr>
                  </a:fgClr>
                  <a:bgClr>
                    <a:srgbClr val="000000">
                      <a:lumMod val="65000"/>
                      <a:lumOff val="35000"/>
                    </a:srgb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2D9-4A9A-9AD3-B8FA65D1D93E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 </a:t>
                    </a:r>
                    <a:fld id="{8125D43F-26A6-449D-A416-787CC07A0C98}" type="PERCENTAGE">
                      <a:rPr lang="en-US" baseline="0" smtClean="0">
                        <a:solidFill>
                          <a:schemeClr val="bg1"/>
                        </a:solidFill>
                      </a:rPr>
                      <a:pPr>
                        <a:defRPr sz="133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[PERCENTAGE]</a:t>
                    </a:fld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-84</a:t>
                    </a:r>
                  </a:p>
                </c:rich>
              </c:tx>
              <c:spPr>
                <a:pattFill prst="pct75">
                  <a:fgClr>
                    <a:srgbClr val="000000">
                      <a:lumMod val="75000"/>
                      <a:lumOff val="25000"/>
                    </a:srgbClr>
                  </a:fgClr>
                  <a:bgClr>
                    <a:srgbClr val="000000">
                      <a:lumMod val="65000"/>
                      <a:lumOff val="35000"/>
                    </a:srgb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2D9-4A9A-9AD3-B8FA65D1D93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460966B-85A7-491E-9CAB-49C54496BB92}" type="PERCENTAGE">
                      <a:rPr lang="en-US" baseline="0" smtClean="0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-52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2D9-4A9A-9AD3-B8FA65D1D93E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 </a:t>
                    </a:r>
                    <a:fld id="{5B6055F4-3E27-4067-9410-E2A557E25A15}" type="PERCENTAGE">
                      <a:rPr lang="en-US" baseline="0" smtClean="0">
                        <a:solidFill>
                          <a:schemeClr val="bg1"/>
                        </a:solidFill>
                      </a:rPr>
                      <a:pPr>
                        <a:defRPr sz="133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[PERCENTAGE]</a:t>
                    </a:fld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-79</a:t>
                    </a:r>
                  </a:p>
                </c:rich>
              </c:tx>
              <c:spPr>
                <a:pattFill prst="pct75">
                  <a:fgClr>
                    <a:srgbClr val="000000">
                      <a:lumMod val="75000"/>
                      <a:lumOff val="25000"/>
                    </a:srgbClr>
                  </a:fgClr>
                  <a:bgClr>
                    <a:srgbClr val="000000">
                      <a:lumMod val="65000"/>
                      <a:lumOff val="35000"/>
                    </a:srgb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92D9-4A9A-9AD3-B8FA65D1D93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2D9-4A9A-9AD3-B8FA65D1D93E}"/>
                </c:ext>
              </c:extLst>
            </c:dLbl>
            <c:dLbl>
              <c:idx val="5"/>
              <c:layout>
                <c:manualLayout>
                  <c:x val="0.12574198624771199"/>
                  <c:y val="2.297646131164260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 smtClean="0"/>
                      <a:t> </a:t>
                    </a:r>
                    <a:fld id="{99FEC00A-4704-46BA-B742-335E92416203}" type="PERCENTAGE">
                      <a:rPr lang="en-US" baseline="0" smtClean="0"/>
                      <a:pPr>
                        <a:defRPr sz="133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[PERCENTAGE]</a:t>
                    </a:fld>
                    <a:r>
                      <a:rPr lang="en-US" baseline="0" dirty="0" smtClean="0"/>
                      <a:t>-6</a:t>
                    </a:r>
                  </a:p>
                </c:rich>
              </c:tx>
              <c:spPr>
                <a:pattFill prst="pct75">
                  <a:fgClr>
                    <a:srgbClr val="000000">
                      <a:lumMod val="75000"/>
                      <a:lumOff val="25000"/>
                    </a:srgbClr>
                  </a:fgClr>
                  <a:bgClr>
                    <a:srgbClr val="000000">
                      <a:lumMod val="65000"/>
                      <a:lumOff val="35000"/>
                    </a:srgb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2580691877332"/>
                      <c:h val="4.984944422299619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193C-4AD1-9C9A-40E4E8F846D2}"/>
                </c:ext>
              </c:extLst>
            </c:dLbl>
            <c:spPr>
              <a:pattFill prst="pct75">
                <a:fgClr>
                  <a:srgbClr val="000000">
                    <a:lumMod val="75000"/>
                    <a:lumOff val="25000"/>
                  </a:srgbClr>
                </a:fgClr>
                <a:bgClr>
                  <a:srgbClr val="000000">
                    <a:lumMod val="65000"/>
                    <a:lumOff val="35000"/>
                  </a:srgb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22 0/7 - 27 6/7</c:v>
                </c:pt>
                <c:pt idx="1">
                  <c:v>28 0/7 - 33 6/7</c:v>
                </c:pt>
                <c:pt idx="2">
                  <c:v>34 0/7 - 36 6/7</c:v>
                </c:pt>
                <c:pt idx="3">
                  <c:v>37 0/7 - 40 0/7</c:v>
                </c:pt>
                <c:pt idx="4">
                  <c:v>&gt;41 0/7</c:v>
                </c:pt>
                <c:pt idx="5">
                  <c:v>blank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127</c:v>
                </c:pt>
                <c:pt idx="1">
                  <c:v>84</c:v>
                </c:pt>
                <c:pt idx="2">
                  <c:v>52</c:v>
                </c:pt>
                <c:pt idx="3">
                  <c:v>79</c:v>
                </c:pt>
                <c:pt idx="4">
                  <c:v>0</c:v>
                </c:pt>
                <c:pt idx="5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2D9-4A9A-9AD3-B8FA65D1D93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2.70435479374826E-2"/>
          <c:y val="0.91656854124202602"/>
          <c:w val="0.97034253182966801"/>
          <c:h val="8.1128096569021396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a-GE" dirty="0"/>
              <a:t>ანტენატალური </a:t>
            </a:r>
            <a:r>
              <a:rPr lang="ka-GE" dirty="0" smtClean="0"/>
              <a:t>სიკვდილის</a:t>
            </a:r>
            <a:r>
              <a:rPr lang="en-US" dirty="0" smtClean="0"/>
              <a:t> 430</a:t>
            </a:r>
            <a:r>
              <a:rPr lang="ka-GE" dirty="0" smtClean="0"/>
              <a:t>  </a:t>
            </a:r>
            <a:r>
              <a:rPr lang="en-US" dirty="0" smtClean="0"/>
              <a:t> </a:t>
            </a:r>
            <a:r>
              <a:rPr lang="ka-GE" dirty="0"/>
              <a:t>შემთხვევა(2017)</a:t>
            </a:r>
          </a:p>
        </c:rich>
      </c:tx>
      <c:layout>
        <c:manualLayout>
          <c:xMode val="edge"/>
          <c:yMode val="edge"/>
          <c:x val="0.24616660455889"/>
          <c:y val="3.5068235848326E-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23912622454507501"/>
          <c:w val="1"/>
          <c:h val="0.74577225608147901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ანტენატალური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3AA9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32AE-474C-84B3-E0AD708FE905}"/>
              </c:ext>
            </c:extLst>
          </c:dPt>
          <c:dPt>
            <c:idx val="1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32AE-474C-84B3-E0AD708FE905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32AE-474C-84B3-E0AD708FE905}"/>
              </c:ext>
            </c:extLst>
          </c:dPt>
          <c:dPt>
            <c:idx val="3"/>
            <c:bubble3D val="0"/>
            <c:explosion val="27"/>
            <c:spPr>
              <a:solidFill>
                <a:srgbClr val="C0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32AE-474C-84B3-E0AD708FE90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32AE-474C-84B3-E0AD708FE90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4C54-4F7C-A987-13DFB21C912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 </a:t>
                    </a:r>
                    <a:fld id="{41A94EF0-A9DF-4C02-A0A1-BDF4FB5F6602}" type="PERCENTAGE">
                      <a:rPr lang="en-US" baseline="0" smtClean="0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-144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2AE-474C-84B3-E0AD708FE90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 </a:t>
                    </a:r>
                    <a:fld id="{4E1655FA-83E2-4ECD-8266-C0E34E1BB01C}" type="PERCENTAGE">
                      <a:rPr lang="en-US" baseline="0" smtClean="0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-113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2AE-474C-84B3-E0AD708FE90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DDF77201-1DFE-4B6F-BC18-DE2F90955858}" type="PERCENTAGE">
                      <a:rPr lang="en-US" baseline="0" smtClean="0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-67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2AE-474C-84B3-E0AD708FE905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BE05DB54-7362-4D04-AA39-845F1800449C}" type="PERCENTAGE">
                      <a:rPr lang="en-US" baseline="0" smtClean="0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-106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32AE-474C-84B3-E0AD708FE905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2AE-474C-84B3-E0AD708FE905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C54-4F7C-A987-13DFB21C9120}"/>
                </c:ext>
              </c:extLst>
            </c:dLbl>
            <c:spPr>
              <a:pattFill prst="pct75">
                <a:fgClr>
                  <a:srgbClr val="000000">
                    <a:lumMod val="75000"/>
                    <a:lumOff val="25000"/>
                  </a:srgbClr>
                </a:fgClr>
                <a:bgClr>
                  <a:srgbClr val="000000">
                    <a:lumMod val="65000"/>
                    <a:lumOff val="35000"/>
                  </a:srgb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5"/>
                <c:pt idx="0">
                  <c:v>22 0/7-27 6/7</c:v>
                </c:pt>
                <c:pt idx="1">
                  <c:v>28 0/7- 33 6/7</c:v>
                </c:pt>
                <c:pt idx="2">
                  <c:v>34 0/7 - 36 6/7</c:v>
                </c:pt>
                <c:pt idx="3">
                  <c:v>37 0/7 - 40 6/7</c:v>
                </c:pt>
                <c:pt idx="4">
                  <c:v>&gt;41 0/7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144</c:v>
                </c:pt>
                <c:pt idx="1">
                  <c:v>113</c:v>
                </c:pt>
                <c:pt idx="2">
                  <c:v>67</c:v>
                </c:pt>
                <c:pt idx="3">
                  <c:v>106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2AE-474C-84B3-E0AD708FE90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4106549744137099E-2"/>
          <c:y val="0"/>
          <c:w val="0.95813894372618502"/>
          <c:h val="1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ანტენატალური</c:v>
                </c:pt>
              </c:strCache>
            </c:strRef>
          </c:tx>
          <c:explosion val="21"/>
          <c:dPt>
            <c:idx val="0"/>
            <c:bubble3D val="0"/>
            <c:spPr>
              <a:solidFill>
                <a:srgbClr val="03AA9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92D9-4A9A-9AD3-B8FA65D1D93E}"/>
              </c:ext>
            </c:extLst>
          </c:dPt>
          <c:dPt>
            <c:idx val="1"/>
            <c:bubble3D val="0"/>
            <c:spPr>
              <a:solidFill>
                <a:srgbClr val="14443B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92D9-4A9A-9AD3-B8FA65D1D93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92D9-4A9A-9AD3-B8FA65D1D93E}"/>
              </c:ext>
            </c:extLst>
          </c:dPt>
          <c:dPt>
            <c:idx val="3"/>
            <c:bubble3D val="0"/>
            <c:spPr>
              <a:solidFill>
                <a:srgbClr val="C0D6D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92D9-4A9A-9AD3-B8FA65D1D93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92D9-4A9A-9AD3-B8FA65D1D93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2E3F-4920-A7C2-40E0517B38DD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baseline="0" dirty="0" smtClean="0"/>
                      <a:t> </a:t>
                    </a:r>
                    <a:fld id="{F305E13F-DED2-4E18-8251-59C74C4FB90E}" type="PERCENTAGE">
                      <a:rPr lang="en-US" baseline="0" smtClean="0"/>
                      <a:pPr/>
                      <a:t>[PERCENTAGE]</a:t>
                    </a:fld>
                    <a:r>
                      <a:rPr lang="en-US" baseline="0" dirty="0" smtClean="0"/>
                      <a:t>-37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2D9-4A9A-9AD3-B8FA65D1D93E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 smtClean="0"/>
                      <a:t> </a:t>
                    </a:r>
                    <a:fld id="{9D361DEC-B63E-43EC-8539-B79C16B7B621}" type="PERCENTAGE">
                      <a:rPr lang="en-US" baseline="0" smtClean="0"/>
                      <a:pPr>
                        <a:defRPr sz="133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[PERCENTAGE]</a:t>
                    </a:fld>
                    <a:r>
                      <a:rPr lang="en-US" baseline="0" dirty="0" smtClean="0"/>
                      <a:t>-5</a:t>
                    </a:r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2D9-4A9A-9AD3-B8FA65D1D93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2D9-4A9A-9AD3-B8FA65D1D93E}"/>
                </c:ext>
              </c:extLst>
            </c:dLbl>
            <c:dLbl>
              <c:idx val="3"/>
              <c:layout>
                <c:manualLayout>
                  <c:x val="8.0616956886164201E-2"/>
                  <c:y val="7.484941405858949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 smtClean="0"/>
                      <a:t> </a:t>
                    </a:r>
                    <a:fld id="{C3FAA25A-FF0F-4D97-B84D-F3A481F77400}" type="PERCENTAGE">
                      <a:rPr lang="en-US" baseline="0" smtClean="0"/>
                      <a:pPr>
                        <a:defRPr sz="133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[PERCENTAGE]</a:t>
                    </a:fld>
                    <a:r>
                      <a:rPr lang="en-US" baseline="0" dirty="0" smtClean="0"/>
                      <a:t>-4</a:t>
                    </a:r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7672383336321"/>
                      <c:h val="4.228554113140829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92D9-4A9A-9AD3-B8FA65D1D93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2D9-4A9A-9AD3-B8FA65D1D93E}"/>
                </c:ext>
              </c:extLst>
            </c:dLbl>
            <c:dLbl>
              <c:idx val="5"/>
              <c:layout>
                <c:manualLayout>
                  <c:x val="9.4858727150848199E-2"/>
                  <c:y val="4.2270717406672098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/>
                      <a:t> </a:t>
                    </a:r>
                    <a:fld id="{26CB0B1C-01F0-477D-8D48-7FA5D0F5EB59}" type="PERCENTAGE">
                      <a:rPr lang="en-US" baseline="0" smtClean="0"/>
                      <a:pPr/>
                      <a:t>[PERCENTAGE]</a:t>
                    </a:fld>
                    <a:r>
                      <a:rPr lang="en-US" baseline="0" dirty="0" smtClean="0"/>
                      <a:t>-1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2E3F-4920-A7C2-40E0517B38DD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22 0/7 - 27 6/7</c:v>
                </c:pt>
                <c:pt idx="1">
                  <c:v>28 0/7 - 33 6/7</c:v>
                </c:pt>
                <c:pt idx="2">
                  <c:v>34 0/7 - 36 6/7</c:v>
                </c:pt>
                <c:pt idx="3">
                  <c:v>37 0/7 - 41 0/7</c:v>
                </c:pt>
                <c:pt idx="4">
                  <c:v>&gt;41 0/7</c:v>
                </c:pt>
                <c:pt idx="5">
                  <c:v>BLANK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37</c:v>
                </c:pt>
                <c:pt idx="1">
                  <c:v>5</c:v>
                </c:pt>
                <c:pt idx="2">
                  <c:v>0</c:v>
                </c:pt>
                <c:pt idx="3">
                  <c:v>4</c:v>
                </c:pt>
                <c:pt idx="4">
                  <c:v>0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2D9-4A9A-9AD3-B8FA65D1D93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"/>
          <c:y val="0.90772215653154298"/>
          <c:w val="0.97557054848275304"/>
          <c:h val="9.1485833337504499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74854184436183"/>
          <c:w val="0.970662047302843"/>
          <c:h val="0.71958115309728299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ინტრანატალური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3AA9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32AE-474C-84B3-E0AD708FE905}"/>
              </c:ext>
            </c:extLst>
          </c:dPt>
          <c:dPt>
            <c:idx val="1"/>
            <c:bubble3D val="0"/>
            <c:spPr>
              <a:solidFill>
                <a:srgbClr val="14443B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32AE-474C-84B3-E0AD708FE90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32AE-474C-84B3-E0AD708FE905}"/>
              </c:ext>
            </c:extLst>
          </c:dPt>
          <c:dPt>
            <c:idx val="3"/>
            <c:bubble3D val="0"/>
            <c:explosion val="27"/>
            <c:spPr>
              <a:solidFill>
                <a:srgbClr val="C0D6D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32AE-474C-84B3-E0AD708FE90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32AE-474C-84B3-E0AD708FE905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baseline="0" dirty="0" smtClean="0"/>
                      <a:t> </a:t>
                    </a:r>
                    <a:fld id="{248344F6-4733-4324-B158-6A0E20DAEFA4}" type="PERCENTAGE">
                      <a:rPr lang="en-US" baseline="0" smtClean="0"/>
                      <a:pPr/>
                      <a:t>[PERCENTAGE]</a:t>
                    </a:fld>
                    <a:r>
                      <a:rPr lang="en-US" baseline="0" dirty="0" smtClean="0"/>
                      <a:t>-62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2AE-474C-84B3-E0AD708FE90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aseline="0" smtClean="0"/>
                      <a:t> </a:t>
                    </a:r>
                    <a:fld id="{6E379140-9C2F-458B-AA7A-E728F04C351A}" type="PERCENTAGE">
                      <a:rPr lang="en-US" baseline="0" smtClean="0"/>
                      <a:pPr/>
                      <a:t>[PERCENTAGE]</a:t>
                    </a:fld>
                    <a:r>
                      <a:rPr lang="en-US" baseline="0" smtClean="0"/>
                      <a:t>-8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2AE-474C-84B3-E0AD708FE90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baseline="0" dirty="0" smtClean="0"/>
                      <a:t> </a:t>
                    </a:r>
                    <a:fld id="{F07B1D3D-D589-4AAD-96C9-79FBDEFC638E}" type="PERCENTAGE">
                      <a:rPr lang="en-US" baseline="0" smtClean="0"/>
                      <a:pPr/>
                      <a:t>[PERCENTAGE]</a:t>
                    </a:fld>
                    <a:r>
                      <a:rPr lang="en-US" baseline="0" dirty="0" smtClean="0"/>
                      <a:t>-49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2AE-474C-84B3-E0AD708FE905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baseline="0" smtClean="0"/>
                      <a:t> </a:t>
                    </a:r>
                    <a:fld id="{7273CD0D-318A-4B35-B660-5A54DF4180CB}" type="PERCENTAGE">
                      <a:rPr lang="en-US" baseline="0" smtClean="0"/>
                      <a:pPr/>
                      <a:t>[PERCENTAGE]</a:t>
                    </a:fld>
                    <a:r>
                      <a:rPr lang="en-US" baseline="0" smtClean="0"/>
                      <a:t>-2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32AE-474C-84B3-E0AD708FE905}"/>
                </c:ext>
              </c:extLst>
            </c:dLbl>
            <c:dLbl>
              <c:idx val="4"/>
              <c:layout>
                <c:manualLayout>
                  <c:x val="3.1693883378215403E-2"/>
                  <c:y val="4.9435655095586201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/>
                      <a:t> </a:t>
                    </a:r>
                    <a:fld id="{A8AD612E-07EF-420A-9B13-BABA6EEA72CD}" type="PERCENTAGE">
                      <a:rPr lang="en-US" baseline="0" smtClean="0"/>
                      <a:pPr/>
                      <a:t>[PERCENTAGE]</a:t>
                    </a:fld>
                    <a:r>
                      <a:rPr lang="en-US" baseline="0" dirty="0" smtClean="0"/>
                      <a:t>-1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32AE-474C-84B3-E0AD708FE905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22 0/7-27 6/7</c:v>
                </c:pt>
                <c:pt idx="1">
                  <c:v>28 0/7- 33 6/7</c:v>
                </c:pt>
                <c:pt idx="2">
                  <c:v>34 0/7 - 36 6/7</c:v>
                </c:pt>
                <c:pt idx="3">
                  <c:v>37 0/7 - 41 0/7</c:v>
                </c:pt>
                <c:pt idx="4">
                  <c:v>&gt;41 0/7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49</c:v>
                </c:pt>
                <c:pt idx="1">
                  <c:v>8</c:v>
                </c:pt>
                <c:pt idx="2">
                  <c:v>62</c:v>
                </c:pt>
                <c:pt idx="3">
                  <c:v>2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2AE-474C-84B3-E0AD708FE90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9589370701651501E-2"/>
          <c:y val="0"/>
          <c:w val="0.96405309637383596"/>
          <c:h val="0.8582217656606169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მკვდრადშობადობა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contourW="9525">
              <a:contourClr>
                <a:schemeClr val="accent1">
                  <a:shade val="95000"/>
                  <a:satMod val="10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6.8328869539205197E-3"/>
                  <c:y val="-1.51027372621194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9BB-4335-9D2D-63252FD3982E}"/>
                </c:ext>
              </c:extLst>
            </c:dLbl>
            <c:dLbl>
              <c:idx val="1"/>
              <c:layout>
                <c:manualLayout>
                  <c:x val="8.1994643447045705E-3"/>
                  <c:y val="-2.26541058931792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9BB-4335-9D2D-63252FD3982E}"/>
                </c:ext>
              </c:extLst>
            </c:dLbl>
            <c:dLbl>
              <c:idx val="2"/>
              <c:layout>
                <c:manualLayout>
                  <c:x val="9.5660417354887194E-3"/>
                  <c:y val="-1.761986013913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9BB-4335-9D2D-63252FD3982E}"/>
                </c:ext>
              </c:extLst>
            </c:dLbl>
            <c:dLbl>
              <c:idx val="3"/>
              <c:layout>
                <c:manualLayout>
                  <c:x val="1.07597711642369E-2"/>
                  <c:y val="-7.57575757575766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9BB-4335-9D2D-63252FD398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არ მიენიჭა დონე</c:v>
                </c:pt>
                <c:pt idx="1">
                  <c:v>I</c:v>
                </c:pt>
                <c:pt idx="2">
                  <c:v>II</c:v>
                </c:pt>
                <c:pt idx="3">
                  <c:v>II-III</c:v>
                </c:pt>
                <c:pt idx="4">
                  <c:v>III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</c:v>
                </c:pt>
                <c:pt idx="1">
                  <c:v>13</c:v>
                </c:pt>
                <c:pt idx="2">
                  <c:v>125</c:v>
                </c:pt>
                <c:pt idx="3">
                  <c:v>53</c:v>
                </c:pt>
                <c:pt idx="4">
                  <c:v>244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63-4A37-B27A-1E1B0096E5B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მკვდრადშობილი - საკეისრო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contourW="9525">
              <a:contourClr>
                <a:schemeClr val="accent2">
                  <a:shade val="95000"/>
                  <a:satMod val="10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2299196517056901E-2"/>
                  <c:y val="-1.25856143850997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9BB-4335-9D2D-63252FD3982E}"/>
                </c:ext>
              </c:extLst>
            </c:dLbl>
            <c:dLbl>
              <c:idx val="1"/>
              <c:layout>
                <c:manualLayout>
                  <c:x val="1.6139656746355299E-2"/>
                  <c:y val="-2.52525252525251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9BB-4335-9D2D-63252FD3982E}"/>
                </c:ext>
              </c:extLst>
            </c:dLbl>
            <c:dLbl>
              <c:idx val="2"/>
              <c:layout>
                <c:manualLayout>
                  <c:x val="1.46866179792086E-2"/>
                  <c:y val="-1.765236471802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9BB-4335-9D2D-63252FD3982E}"/>
                </c:ext>
              </c:extLst>
            </c:dLbl>
            <c:dLbl>
              <c:idx val="3"/>
              <c:layout>
                <c:manualLayout>
                  <c:x val="9.5660417354887194E-3"/>
                  <c:y val="-2.013698301615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9BB-4335-9D2D-63252FD3982E}"/>
                </c:ext>
              </c:extLst>
            </c:dLbl>
            <c:dLbl>
              <c:idx val="4"/>
              <c:layout>
                <c:manualLayout>
                  <c:x val="6.4871536345040299E-3"/>
                  <c:y val="-2.26541058931792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9BB-4335-9D2D-63252FD398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არ მიენიჭა დონე</c:v>
                </c:pt>
                <c:pt idx="1">
                  <c:v>I</c:v>
                </c:pt>
                <c:pt idx="2">
                  <c:v>II</c:v>
                </c:pt>
                <c:pt idx="3">
                  <c:v>II-III</c:v>
                </c:pt>
                <c:pt idx="4">
                  <c:v>III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</c:v>
                </c:pt>
                <c:pt idx="1">
                  <c:v>5</c:v>
                </c:pt>
                <c:pt idx="2">
                  <c:v>32</c:v>
                </c:pt>
                <c:pt idx="3">
                  <c:v>14</c:v>
                </c:pt>
                <c:pt idx="4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C63-4A37-B27A-1E1B0096E5B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02531744"/>
        <c:axId val="303286520"/>
        <c:axId val="0"/>
      </c:bar3DChart>
      <c:catAx>
        <c:axId val="302531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3286520"/>
        <c:crosses val="autoZero"/>
        <c:auto val="1"/>
        <c:lblAlgn val="ctr"/>
        <c:lblOffset val="100"/>
        <c:noMultiLvlLbl val="0"/>
      </c:catAx>
      <c:valAx>
        <c:axId val="30328652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02531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102796484932E-2"/>
          <c:y val="1.23004699314138E-2"/>
          <c:w val="0.95239596610622002"/>
          <c:h val="0.842565605252408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მკვდრადშობადობა</c:v>
                </c:pt>
              </c:strCache>
            </c:strRef>
          </c:tx>
          <c:spPr>
            <a:solidFill>
              <a:schemeClr val="accent1"/>
            </a:solidFill>
            <a:ln w="25400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არ მიენიჭა დონე</c:v>
                </c:pt>
                <c:pt idx="1">
                  <c:v>I</c:v>
                </c:pt>
                <c:pt idx="2">
                  <c:v>II</c:v>
                </c:pt>
                <c:pt idx="3">
                  <c:v>II-III</c:v>
                </c:pt>
                <c:pt idx="4">
                  <c:v>III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</c:v>
                </c:pt>
                <c:pt idx="1">
                  <c:v>13</c:v>
                </c:pt>
                <c:pt idx="2">
                  <c:v>125</c:v>
                </c:pt>
                <c:pt idx="3">
                  <c:v>53</c:v>
                </c:pt>
                <c:pt idx="4">
                  <c:v>244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63-4A37-B27A-1E1B0096E5B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მკვდრადშობადობა &gt;=2500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4.4445346030237299E-3"/>
                  <c:y val="-1.25955013178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7FC-4252-9F22-8D981B759BFE}"/>
                </c:ext>
              </c:extLst>
            </c:dLbl>
            <c:dLbl>
              <c:idx val="1"/>
              <c:layout>
                <c:manualLayout>
                  <c:x val="1.4721608016900901E-3"/>
                  <c:y val="-7.63336690046062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7FC-4252-9F22-8D981B759BFE}"/>
                </c:ext>
              </c:extLst>
            </c:dLbl>
            <c:dLbl>
              <c:idx val="2"/>
              <c:layout>
                <c:manualLayout>
                  <c:x val="2.4668546473044701E-3"/>
                  <c:y val="-9.229036628224810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7FC-4252-9F22-8D981B759B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არ მიენიჭა დონე</c:v>
                </c:pt>
                <c:pt idx="1">
                  <c:v>I</c:v>
                </c:pt>
                <c:pt idx="2">
                  <c:v>II</c:v>
                </c:pt>
                <c:pt idx="3">
                  <c:v>II-III</c:v>
                </c:pt>
                <c:pt idx="4">
                  <c:v>III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</c:v>
                </c:pt>
                <c:pt idx="1">
                  <c:v>4</c:v>
                </c:pt>
                <c:pt idx="2">
                  <c:v>38</c:v>
                </c:pt>
                <c:pt idx="3">
                  <c:v>18</c:v>
                </c:pt>
                <c:pt idx="4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C63-4A37-B27A-1E1B0096E5B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03287304"/>
        <c:axId val="303287696"/>
      </c:barChart>
      <c:catAx>
        <c:axId val="303287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3287696"/>
        <c:crosses val="autoZero"/>
        <c:auto val="1"/>
        <c:lblAlgn val="ctr"/>
        <c:lblOffset val="100"/>
        <c:noMultiLvlLbl val="0"/>
      </c:catAx>
      <c:valAx>
        <c:axId val="303287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3287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18943170400199"/>
          <c:y val="2.9793457890799999E-2"/>
          <c:w val="0.84617910164580301"/>
          <c:h val="0.9126974087270830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ნეონატალური სიკვდილობა</c:v>
                </c:pt>
              </c:strCache>
            </c:strRef>
          </c:tx>
          <c:spPr>
            <a:gradFill rotWithShape="1">
              <a:gsLst>
                <a:gs pos="0">
                  <a:srgbClr val="C1EDE5"/>
                </a:gs>
                <a:gs pos="67000">
                  <a:srgbClr val="A4E4D8"/>
                </a:gs>
                <a:gs pos="69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Pt>
            <c:idx val="21"/>
            <c:invertIfNegative val="0"/>
            <c:bubble3D val="0"/>
            <c:spPr>
              <a:solidFill>
                <a:srgbClr val="C0000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E-CB6A-4B67-9C39-8CB767367387}"/>
              </c:ext>
            </c:extLst>
          </c:dPt>
          <c:dPt>
            <c:idx val="22"/>
            <c:invertIfNegative val="0"/>
            <c:bubble3D val="0"/>
            <c:spPr>
              <a:solidFill>
                <a:srgbClr val="C0000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835-470F-B9C0-9073E81E018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Sheet1!$A$2:$A$27</c:f>
              <c:strCache>
                <c:ptCount val="26"/>
                <c:pt idx="0">
                  <c:v>იაპონია</c:v>
                </c:pt>
                <c:pt idx="1">
                  <c:v>ესტონეთი</c:v>
                </c:pt>
                <c:pt idx="2">
                  <c:v>სლოვენია</c:v>
                </c:pt>
                <c:pt idx="3">
                  <c:v>ჩეხეთი</c:v>
                </c:pt>
                <c:pt idx="4">
                  <c:v>მონაკო</c:v>
                </c:pt>
                <c:pt idx="5">
                  <c:v>ისრაელი</c:v>
                </c:pt>
                <c:pt idx="6">
                  <c:v>იტალია</c:v>
                </c:pt>
                <c:pt idx="7">
                  <c:v>პორტუგალია</c:v>
                </c:pt>
                <c:pt idx="8">
                  <c:v>ავსტრალია</c:v>
                </c:pt>
                <c:pt idx="9">
                  <c:v>ავსტრია</c:v>
                </c:pt>
                <c:pt idx="10">
                  <c:v>გერმანია</c:v>
                </c:pt>
                <c:pt idx="11">
                  <c:v>საფრანგეთი</c:v>
                </c:pt>
                <c:pt idx="12">
                  <c:v>ლატვია</c:v>
                </c:pt>
                <c:pt idx="13">
                  <c:v>შვეიცარია</c:v>
                </c:pt>
                <c:pt idx="14">
                  <c:v>სლოვაკეთი</c:v>
                </c:pt>
                <c:pt idx="15">
                  <c:v>რუსეთი</c:v>
                </c:pt>
                <c:pt idx="16">
                  <c:v>ამერიკა</c:v>
                </c:pt>
                <c:pt idx="17">
                  <c:v>ჩინეთი</c:v>
                </c:pt>
                <c:pt idx="18">
                  <c:v>უკრაინა</c:v>
                </c:pt>
                <c:pt idx="19">
                  <c:v>ყაზახეთი</c:v>
                </c:pt>
                <c:pt idx="20">
                  <c:v>თურქეთი</c:v>
                </c:pt>
                <c:pt idx="21">
                  <c:v>საქართველო</c:v>
                </c:pt>
                <c:pt idx="22">
                  <c:v>საქართველო</c:v>
                </c:pt>
                <c:pt idx="23">
                  <c:v>სომხეთი</c:v>
                </c:pt>
                <c:pt idx="24">
                  <c:v>ყირგიზეთი</c:v>
                </c:pt>
                <c:pt idx="25">
                  <c:v>აზერბაიჯანი</c:v>
                </c:pt>
              </c:strCache>
            </c:strRef>
          </c:cat>
          <c:val>
            <c:numRef>
              <c:f>Sheet1!$B$2:$B$27</c:f>
              <c:numCache>
                <c:formatCode>General</c:formatCode>
                <c:ptCount val="26"/>
                <c:pt idx="0">
                  <c:v>0.9</c:v>
                </c:pt>
                <c:pt idx="1">
                  <c:v>1.3</c:v>
                </c:pt>
                <c:pt idx="2">
                  <c:v>1.3</c:v>
                </c:pt>
                <c:pt idx="3">
                  <c:v>1.6</c:v>
                </c:pt>
                <c:pt idx="4">
                  <c:v>1.8</c:v>
                </c:pt>
                <c:pt idx="5">
                  <c:v>2</c:v>
                </c:pt>
                <c:pt idx="6">
                  <c:v>2</c:v>
                </c:pt>
                <c:pt idx="7">
                  <c:v>2.1</c:v>
                </c:pt>
                <c:pt idx="8">
                  <c:v>2.2000000000000002</c:v>
                </c:pt>
                <c:pt idx="9">
                  <c:v>2.2000000000000002</c:v>
                </c:pt>
                <c:pt idx="10">
                  <c:v>2.2999999999999998</c:v>
                </c:pt>
                <c:pt idx="11">
                  <c:v>2.4</c:v>
                </c:pt>
                <c:pt idx="12">
                  <c:v>2.4</c:v>
                </c:pt>
                <c:pt idx="13">
                  <c:v>2.9</c:v>
                </c:pt>
                <c:pt idx="14">
                  <c:v>3</c:v>
                </c:pt>
                <c:pt idx="15">
                  <c:v>3.4</c:v>
                </c:pt>
                <c:pt idx="16">
                  <c:v>3.7</c:v>
                </c:pt>
                <c:pt idx="17">
                  <c:v>5.0999999999999996</c:v>
                </c:pt>
                <c:pt idx="18">
                  <c:v>5.4</c:v>
                </c:pt>
                <c:pt idx="19">
                  <c:v>5.9</c:v>
                </c:pt>
                <c:pt idx="20">
                  <c:v>6.5</c:v>
                </c:pt>
                <c:pt idx="21">
                  <c:v>6.6</c:v>
                </c:pt>
                <c:pt idx="22">
                  <c:v>4.9000000000000004</c:v>
                </c:pt>
                <c:pt idx="23">
                  <c:v>7.4</c:v>
                </c:pt>
                <c:pt idx="24">
                  <c:v>11.6</c:v>
                </c:pt>
                <c:pt idx="25">
                  <c:v>18.100000000000001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CB6A-4B67-9C39-8CB76736738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303288480"/>
        <c:axId val="303288872"/>
      </c:barChart>
      <c:catAx>
        <c:axId val="3032884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3288872"/>
        <c:crosses val="autoZero"/>
        <c:auto val="1"/>
        <c:lblAlgn val="ctr"/>
        <c:lblOffset val="100"/>
        <c:noMultiLvlLbl val="0"/>
      </c:catAx>
      <c:valAx>
        <c:axId val="3032888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3288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628887932190101E-2"/>
          <c:y val="2.1749884525789753E-2"/>
          <c:w val="0.89820977418463899"/>
          <c:h val="0.846379720192474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მშობიარობა</c:v>
                </c:pt>
              </c:strCache>
            </c:strRef>
          </c:tx>
          <c:spPr>
            <a:solidFill>
              <a:srgbClr val="31A992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</c:v>
                </c:pt>
                <c:pt idx="1">
                  <c:v>II</c:v>
                </c:pt>
                <c:pt idx="2">
                  <c:v>II-III</c:v>
                </c:pt>
                <c:pt idx="3">
                  <c:v>III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2371</c:v>
                </c:pt>
                <c:pt idx="1">
                  <c:v>27050</c:v>
                </c:pt>
                <c:pt idx="2">
                  <c:v>12831</c:v>
                </c:pt>
                <c:pt idx="3">
                  <c:v>8212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A8-4F05-ADDF-E1AD3F1CAE4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საკეისრო კვეთა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</c:v>
                </c:pt>
                <c:pt idx="1">
                  <c:v>II</c:v>
                </c:pt>
                <c:pt idx="2">
                  <c:v>II-III</c:v>
                </c:pt>
                <c:pt idx="3">
                  <c:v>III</c:v>
                </c:pt>
              </c:strCache>
            </c:strRef>
          </c:cat>
          <c:val>
            <c:numRef>
              <c:f>Sheet1!$C$2:$C$5</c:f>
              <c:numCache>
                <c:formatCode>#,##0</c:formatCode>
                <c:ptCount val="4"/>
                <c:pt idx="0">
                  <c:v>553</c:v>
                </c:pt>
                <c:pt idx="1">
                  <c:v>11955</c:v>
                </c:pt>
                <c:pt idx="2">
                  <c:v>4798</c:v>
                </c:pt>
                <c:pt idx="3">
                  <c:v>3737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AA8-4F05-ADDF-E1AD3F1CAE4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52800200"/>
        <c:axId val="252800592"/>
      </c:barChart>
      <c:catAx>
        <c:axId val="252800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2800592"/>
        <c:crosses val="autoZero"/>
        <c:auto val="1"/>
        <c:lblAlgn val="ctr"/>
        <c:lblOffset val="100"/>
        <c:noMultiLvlLbl val="0"/>
      </c:catAx>
      <c:valAx>
        <c:axId val="252800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2800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ნეონატალური სიკვდილობა</c:v>
                </c:pt>
              </c:strCache>
            </c:strRef>
          </c:tx>
          <c:spPr>
            <a:gradFill rotWithShape="1">
              <a:gsLst>
                <a:gs pos="0">
                  <a:srgbClr val="C1EDE5"/>
                </a:gs>
                <a:gs pos="57800">
                  <a:srgbClr val="A5E1D9"/>
                </a:gs>
                <a:gs pos="55000">
                  <a:srgbClr val="A4E4D8"/>
                </a:gs>
                <a:gs pos="58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Pt>
            <c:idx val="18"/>
            <c:invertIfNegative val="0"/>
            <c:bubble3D val="0"/>
            <c:spPr>
              <a:solidFill>
                <a:srgbClr val="C0000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E-8705-45B7-A49A-9DF7C79CFE02}"/>
              </c:ext>
            </c:extLst>
          </c:dPt>
          <c:dPt>
            <c:idx val="19"/>
            <c:invertIfNegative val="0"/>
            <c:bubble3D val="0"/>
            <c:spPr>
              <a:gradFill rotWithShape="1">
                <a:gsLst>
                  <a:gs pos="0">
                    <a:srgbClr val="EBC8C7"/>
                  </a:gs>
                  <a:gs pos="77000">
                    <a:schemeClr val="accent2">
                      <a:lumMod val="60000"/>
                      <a:lumOff val="40000"/>
                    </a:schemeClr>
                  </a:gs>
                  <a:gs pos="68000">
                    <a:srgbClr val="EBC8C7"/>
                  </a:gs>
                  <a:gs pos="38000">
                    <a:srgbClr val="EBC8C7"/>
                  </a:gs>
                  <a:gs pos="100000">
                    <a:schemeClr val="accent2">
                      <a:lumMod val="50000"/>
                    </a:schemeClr>
                  </a:gs>
                </a:gsLst>
                <a:lin ang="5400000" scaled="1"/>
              </a:gradFill>
              <a:ln w="9525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0-8705-45B7-A49A-9DF7C79CFE0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Sheet1!$A$2:$A$21</c:f>
              <c:numCache>
                <c:formatCode>General</c:formatCode>
                <c:ptCount val="20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2030</c:v>
                </c:pt>
              </c:numCache>
            </c:numRef>
          </c:cat>
          <c:val>
            <c:numRef>
              <c:f>Sheet1!$B$2:$B$21</c:f>
              <c:numCache>
                <c:formatCode>General</c:formatCode>
                <c:ptCount val="20"/>
                <c:pt idx="0">
                  <c:v>13.4</c:v>
                </c:pt>
                <c:pt idx="1">
                  <c:v>14.5</c:v>
                </c:pt>
                <c:pt idx="2">
                  <c:v>16.3</c:v>
                </c:pt>
                <c:pt idx="3">
                  <c:v>15.9</c:v>
                </c:pt>
                <c:pt idx="4">
                  <c:v>15.3</c:v>
                </c:pt>
                <c:pt idx="5">
                  <c:v>15</c:v>
                </c:pt>
                <c:pt idx="6">
                  <c:v>15.7</c:v>
                </c:pt>
                <c:pt idx="7">
                  <c:v>11.8</c:v>
                </c:pt>
                <c:pt idx="8">
                  <c:v>11.8</c:v>
                </c:pt>
                <c:pt idx="9">
                  <c:v>12.5</c:v>
                </c:pt>
                <c:pt idx="10">
                  <c:v>9.1</c:v>
                </c:pt>
                <c:pt idx="11">
                  <c:v>9.7000000000000011</c:v>
                </c:pt>
                <c:pt idx="12">
                  <c:v>10.7</c:v>
                </c:pt>
                <c:pt idx="13">
                  <c:v>9.1</c:v>
                </c:pt>
                <c:pt idx="14">
                  <c:v>6.5</c:v>
                </c:pt>
                <c:pt idx="15">
                  <c:v>5.8</c:v>
                </c:pt>
                <c:pt idx="16">
                  <c:v>6.3</c:v>
                </c:pt>
                <c:pt idx="17">
                  <c:v>6.8</c:v>
                </c:pt>
                <c:pt idx="18">
                  <c:v>4.9000000000000004</c:v>
                </c:pt>
                <c:pt idx="19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8705-45B7-A49A-9DF7C79CFE0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303289656"/>
        <c:axId val="303290048"/>
      </c:barChart>
      <c:catAx>
        <c:axId val="3032896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14443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3290048"/>
        <c:crosses val="autoZero"/>
        <c:auto val="1"/>
        <c:lblAlgn val="ctr"/>
        <c:lblOffset val="100"/>
        <c:noMultiLvlLbl val="0"/>
      </c:catAx>
      <c:valAx>
        <c:axId val="3032900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3289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0-7 დღემდე/1000ცოცხ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123E3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6.6</c:v>
                </c:pt>
                <c:pt idx="1">
                  <c:v>6.1</c:v>
                </c:pt>
                <c:pt idx="2">
                  <c:v>6.6</c:v>
                </c:pt>
                <c:pt idx="3">
                  <c:v>6.7</c:v>
                </c:pt>
                <c:pt idx="4">
                  <c:v>3.4</c:v>
                </c:pt>
                <c:pt idx="5">
                  <c:v>3.6</c:v>
                </c:pt>
                <c:pt idx="6">
                  <c:v>4.0999999999999996</c:v>
                </c:pt>
                <c:pt idx="7">
                  <c:v>4.5</c:v>
                </c:pt>
                <c:pt idx="8">
                  <c:v>3.2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DCF-48E7-99AA-2BF990FB688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7-28 დღემდე/1000ცოცხ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123E3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Sheet1!$C$2:$C$10</c:f>
              <c:numCache>
                <c:formatCode>General</c:formatCode>
                <c:ptCount val="9"/>
                <c:pt idx="0">
                  <c:v>3</c:v>
                </c:pt>
                <c:pt idx="1">
                  <c:v>2.4</c:v>
                </c:pt>
                <c:pt idx="2">
                  <c:v>2.7</c:v>
                </c:pt>
                <c:pt idx="3">
                  <c:v>1.7</c:v>
                </c:pt>
                <c:pt idx="4">
                  <c:v>2.2999999999999998</c:v>
                </c:pt>
                <c:pt idx="5">
                  <c:v>2.5</c:v>
                </c:pt>
                <c:pt idx="6">
                  <c:v>2.2000000000000002</c:v>
                </c:pt>
                <c:pt idx="7">
                  <c:v>2.2999999999999998</c:v>
                </c:pt>
                <c:pt idx="8">
                  <c:v>1.7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DCF-48E7-99AA-2BF990FB688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0.28 დღემდე/1000ცოცხ</c:v>
                </c:pt>
              </c:strCache>
            </c:strRef>
          </c:tx>
          <c:spPr>
            <a:ln w="28575" cap="rnd">
              <a:solidFill>
                <a:srgbClr val="14443B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123E36"/>
              </a:solidFill>
              <a:ln w="9525">
                <a:solidFill>
                  <a:srgbClr val="14443B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123E3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Sheet1!$D$2:$D$10</c:f>
              <c:numCache>
                <c:formatCode>General</c:formatCode>
                <c:ptCount val="9"/>
                <c:pt idx="0">
                  <c:v>9.6</c:v>
                </c:pt>
                <c:pt idx="1">
                  <c:v>8.5</c:v>
                </c:pt>
                <c:pt idx="2">
                  <c:v>9.3000000000000007</c:v>
                </c:pt>
                <c:pt idx="3">
                  <c:v>8.4</c:v>
                </c:pt>
                <c:pt idx="4">
                  <c:v>5.6999999999999984</c:v>
                </c:pt>
                <c:pt idx="5">
                  <c:v>6.1</c:v>
                </c:pt>
                <c:pt idx="6">
                  <c:v>6.3</c:v>
                </c:pt>
                <c:pt idx="7">
                  <c:v>6.8</c:v>
                </c:pt>
                <c:pt idx="8">
                  <c:v>4.8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DCF-48E7-99AA-2BF990FB688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03290832"/>
        <c:axId val="303291224"/>
      </c:lineChart>
      <c:catAx>
        <c:axId val="303290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3291224"/>
        <c:crosses val="autoZero"/>
        <c:auto val="1"/>
        <c:lblAlgn val="ctr"/>
        <c:lblOffset val="100"/>
        <c:noMultiLvlLbl val="0"/>
      </c:catAx>
      <c:valAx>
        <c:axId val="303291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3290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5555095156161"/>
          <c:y val="0"/>
          <c:w val="0.86248909158671805"/>
          <c:h val="0.81313996682795697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&lt; 1000 გრ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-2.69834160712876E-4"/>
                  <c:y val="-4.13226432037993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774-4522-9330-AD7CA7075F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2017 წელი</c:v>
                </c:pt>
                <c:pt idx="1">
                  <c:v>2018 წელი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0.42</c:v>
                </c:pt>
                <c:pt idx="1">
                  <c:v>0.47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74-4522-9330-AD7CA7075F5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1000-1500 გრ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2017 წელი</c:v>
                </c:pt>
                <c:pt idx="1">
                  <c:v>2018 წელი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0.2</c:v>
                </c:pt>
                <c:pt idx="1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774-4522-9330-AD7CA7075F5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1500-2000 გრ</c:v>
                </c:pt>
              </c:strCache>
            </c:strRef>
          </c:tx>
          <c:spPr>
            <a:solidFill>
              <a:srgbClr val="31A99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2017 წელი</c:v>
                </c:pt>
                <c:pt idx="1">
                  <c:v>2018 წელი</c:v>
                </c:pt>
              </c:strCache>
            </c:strRef>
          </c:cat>
          <c:val>
            <c:numRef>
              <c:f>Sheet1!$D$2:$D$3</c:f>
              <c:numCache>
                <c:formatCode>0%</c:formatCode>
                <c:ptCount val="2"/>
                <c:pt idx="0">
                  <c:v>0.11</c:v>
                </c:pt>
                <c:pt idx="1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774-4522-9330-AD7CA7075F5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2000-2500 გრ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2634414616090398E-3"/>
                  <c:y val="-6.45049724101809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774-4522-9330-AD7CA7075F52}"/>
                </c:ext>
              </c:extLst>
            </c:dLbl>
            <c:dLbl>
              <c:idx val="1"/>
              <c:layout>
                <c:manualLayout>
                  <c:x val="0"/>
                  <c:y val="-1.39218808267421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774-4522-9330-AD7CA7075F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2017 წელი</c:v>
                </c:pt>
                <c:pt idx="1">
                  <c:v>2018 წელი</c:v>
                </c:pt>
              </c:strCache>
            </c:strRef>
          </c:cat>
          <c:val>
            <c:numRef>
              <c:f>Sheet1!$E$2:$E$3</c:f>
              <c:numCache>
                <c:formatCode>0%</c:formatCode>
                <c:ptCount val="2"/>
                <c:pt idx="0">
                  <c:v>0.08</c:v>
                </c:pt>
                <c:pt idx="1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774-4522-9330-AD7CA7075F52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&gt;2500 გრ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2017 წელი</c:v>
                </c:pt>
                <c:pt idx="1">
                  <c:v>2018 წელი</c:v>
                </c:pt>
              </c:strCache>
            </c:strRef>
          </c:cat>
          <c:val>
            <c:numRef>
              <c:f>Sheet1!$F$2:$F$3</c:f>
              <c:numCache>
                <c:formatCode>0%</c:formatCode>
                <c:ptCount val="2"/>
                <c:pt idx="0">
                  <c:v>0.17</c:v>
                </c:pt>
                <c:pt idx="1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774-4522-9330-AD7CA7075F5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03292008"/>
        <c:axId val="303292400"/>
        <c:axId val="0"/>
      </c:bar3DChart>
      <c:catAx>
        <c:axId val="3032920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3292400"/>
        <c:crosses val="autoZero"/>
        <c:auto val="1"/>
        <c:lblAlgn val="ctr"/>
        <c:lblOffset val="100"/>
        <c:noMultiLvlLbl val="0"/>
      </c:catAx>
      <c:valAx>
        <c:axId val="303292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3292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317"/>
      <c:depthPercent val="100"/>
      <c:rAngAx val="0"/>
      <c:perspective val="9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რაოდენობა</c:v>
                </c:pt>
              </c:strCache>
            </c:strRef>
          </c:tx>
          <c:spPr>
            <a:scene3d>
              <a:camera prst="orthographicFront"/>
              <a:lightRig rig="threePt" dir="t">
                <a:rot lat="0" lon="0" rev="0"/>
              </a:lightRig>
            </a:scene3d>
            <a:sp3d prstMaterial="clear">
              <a:bevelT w="260350" h="50800" prst="softRound"/>
              <a:bevelB prst="softRound"/>
            </a:sp3d>
          </c:spPr>
          <c:explosion val="25"/>
          <c:dPt>
            <c:idx val="0"/>
            <c:bubble3D val="0"/>
            <c:explosion val="17"/>
            <c:spPr>
              <a:solidFill>
                <a:srgbClr val="03AA9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>
                  <a:rot lat="0" lon="0" rev="0"/>
                </a:lightRig>
              </a:scene3d>
              <a:sp3d prstMaterial="clear">
                <a:bevelT w="260350" h="50800" prst="softRound"/>
                <a:bevelB prst="softRound"/>
              </a:sp3d>
            </c:spPr>
            <c:extLst>
              <c:ext xmlns:c16="http://schemas.microsoft.com/office/drawing/2014/chart" uri="{C3380CC4-5D6E-409C-BE32-E72D297353CC}">
                <c16:uniqueId val="{00000001-26DB-4C67-AF7F-33DA9E2F3DD0}"/>
              </c:ext>
            </c:extLst>
          </c:dPt>
          <c:dPt>
            <c:idx val="1"/>
            <c:bubble3D val="0"/>
            <c:explosion val="19"/>
            <c:spPr>
              <a:solidFill>
                <a:srgbClr val="14443B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>
                  <a:rot lat="0" lon="0" rev="0"/>
                </a:lightRig>
              </a:scene3d>
              <a:sp3d prstMaterial="clear">
                <a:bevelT w="260350" h="50800" prst="softRound"/>
                <a:bevelB prst="softRound"/>
              </a:sp3d>
            </c:spPr>
            <c:extLst>
              <c:ext xmlns:c16="http://schemas.microsoft.com/office/drawing/2014/chart" uri="{C3380CC4-5D6E-409C-BE32-E72D297353CC}">
                <c16:uniqueId val="{00000003-26DB-4C67-AF7F-33DA9E2F3DD0}"/>
              </c:ext>
            </c:extLst>
          </c:dPt>
          <c:dPt>
            <c:idx val="2"/>
            <c:bubble3D val="0"/>
            <c:explosion val="14"/>
            <c:spPr>
              <a:gradFill flip="none" rotWithShape="1">
                <a:gsLst>
                  <a:gs pos="0">
                    <a:schemeClr val="accent3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3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3">
                      <a:lumMod val="75000"/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>
                  <a:rot lat="0" lon="0" rev="0"/>
                </a:lightRig>
              </a:scene3d>
              <a:sp3d prstMaterial="clear">
                <a:bevelT w="260350" h="50800" prst="softRound"/>
                <a:bevelB prst="softRound"/>
              </a:sp3d>
            </c:spPr>
            <c:extLst>
              <c:ext xmlns:c16="http://schemas.microsoft.com/office/drawing/2014/chart" uri="{C3380CC4-5D6E-409C-BE32-E72D297353CC}">
                <c16:uniqueId val="{00000005-26DB-4C67-AF7F-33DA9E2F3DD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DACA078A-BA05-4477-8E77-B76C935B67AB}" type="PERCENTAGE">
                      <a:rPr lang="en-US" baseline="0" smtClean="0"/>
                      <a:pPr/>
                      <a:t>[PERCENTAGE]</a:t>
                    </a:fld>
                    <a:r>
                      <a:rPr lang="en-US" baseline="0" dirty="0" smtClean="0"/>
                      <a:t>-65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6DB-4C67-AF7F-33DA9E2F3DD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F08E7127-F4F1-45C3-A990-150A890B3770}" type="PERCENTAGE">
                      <a:rPr lang="en-US" baseline="0" smtClean="0"/>
                      <a:pPr/>
                      <a:t>[PERCENTAGE]</a:t>
                    </a:fld>
                    <a:r>
                      <a:rPr lang="en-US" baseline="0" smtClean="0"/>
                      <a:t>-28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6DB-4C67-AF7F-33DA9E2F3DD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baseline="0" smtClean="0"/>
                      <a:t> </a:t>
                    </a:r>
                    <a:fld id="{221FC917-6B0C-49D7-BD60-26CF2B02FCA6}" type="PERCENTAGE">
                      <a:rPr lang="en-US" baseline="0" smtClean="0"/>
                      <a:pPr/>
                      <a:t>[PERCENTAGE]</a:t>
                    </a:fld>
                    <a:r>
                      <a:rPr lang="en-US" baseline="0" smtClean="0"/>
                      <a:t>-73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6DB-4C67-AF7F-33DA9E2F3DD0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24 საათი</c:v>
                </c:pt>
                <c:pt idx="1">
                  <c:v>48 საათი</c:v>
                </c:pt>
                <c:pt idx="2">
                  <c:v>&gt;72 და მეტი საათი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65</c:v>
                </c:pt>
                <c:pt idx="1">
                  <c:v>28</c:v>
                </c:pt>
                <c:pt idx="2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6DB-4C67-AF7F-33DA9E2F3DD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3328700019614704E-2"/>
          <c:y val="0"/>
          <c:w val="0.90523228787377197"/>
          <c:h val="0.81313996682795697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&lt; 1000 გრ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1.5834489866774601E-3"/>
                  <c:y val="-1.136427484993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6A3-4E10-8359-CDB6FDFC38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2017 წელი</c:v>
                </c:pt>
                <c:pt idx="1">
                  <c:v>2018 წელი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0.27</c:v>
                </c:pt>
                <c:pt idx="1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A3-4E10-8359-CDB6FDFC385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1000-1500 გრ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2017 წელი</c:v>
                </c:pt>
                <c:pt idx="1">
                  <c:v>2018 წელი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0.26</c:v>
                </c:pt>
                <c:pt idx="1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6A3-4E10-8359-CDB6FDFC385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1500-2000 გრ</c:v>
                </c:pt>
              </c:strCache>
            </c:strRef>
          </c:tx>
          <c:spPr>
            <a:solidFill>
              <a:srgbClr val="31A992"/>
            </a:solidFill>
            <a:ln>
              <a:solidFill>
                <a:srgbClr val="31A992"/>
              </a:solidFill>
            </a:ln>
            <a:effectLst/>
            <a:sp3d>
              <a:contourClr>
                <a:srgbClr val="31A992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2017 წელი</c:v>
                </c:pt>
                <c:pt idx="1">
                  <c:v>2018 წელი</c:v>
                </c:pt>
              </c:strCache>
            </c:strRef>
          </c:cat>
          <c:val>
            <c:numRef>
              <c:f>Sheet1!$D$2:$D$3</c:f>
              <c:numCache>
                <c:formatCode>0%</c:formatCode>
                <c:ptCount val="2"/>
                <c:pt idx="0">
                  <c:v>0.11</c:v>
                </c:pt>
                <c:pt idx="1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6A3-4E10-8359-CDB6FDFC385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2000-2500 გრ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2634414616090398E-3"/>
                  <c:y val="-6.45049724101809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6A3-4E10-8359-CDB6FDFC3856}"/>
                </c:ext>
              </c:extLst>
            </c:dLbl>
            <c:dLbl>
              <c:idx val="1"/>
              <c:layout>
                <c:manualLayout>
                  <c:x val="0"/>
                  <c:y val="-1.39218808267421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6A3-4E10-8359-CDB6FDFC3856}"/>
                </c:ext>
              </c:extLst>
            </c:dLbl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2017 წელი</c:v>
                </c:pt>
                <c:pt idx="1">
                  <c:v>2018 წელი</c:v>
                </c:pt>
              </c:strCache>
            </c:strRef>
          </c:cat>
          <c:val>
            <c:numRef>
              <c:f>Sheet1!$E$2:$E$3</c:f>
              <c:numCache>
                <c:formatCode>0%</c:formatCode>
                <c:ptCount val="2"/>
                <c:pt idx="0">
                  <c:v>0.13</c:v>
                </c:pt>
                <c:pt idx="1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6A3-4E10-8359-CDB6FDFC3856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&gt;2500 გრ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2017 წელი</c:v>
                </c:pt>
                <c:pt idx="1">
                  <c:v>2018 წელი</c:v>
                </c:pt>
              </c:strCache>
            </c:strRef>
          </c:cat>
          <c:val>
            <c:numRef>
              <c:f>Sheet1!$F$2:$F$3</c:f>
              <c:numCache>
                <c:formatCode>0%</c:formatCode>
                <c:ptCount val="2"/>
                <c:pt idx="0">
                  <c:v>0.23</c:v>
                </c:pt>
                <c:pt idx="1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6A3-4E10-8359-CDB6FDFC385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04560944"/>
        <c:axId val="304561336"/>
        <c:axId val="0"/>
      </c:bar3DChart>
      <c:catAx>
        <c:axId val="3045609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4561336"/>
        <c:crosses val="autoZero"/>
        <c:auto val="1"/>
        <c:lblAlgn val="ctr"/>
        <c:lblOffset val="100"/>
        <c:noMultiLvlLbl val="0"/>
      </c:catAx>
      <c:valAx>
        <c:axId val="304561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4560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შეტყობინება დედათა გარდაცვალების შესახებ</c:v>
                </c:pt>
              </c:strCache>
            </c:strRef>
          </c:tx>
          <c:spPr>
            <a:gradFill>
              <a:gsLst>
                <a:gs pos="19000">
                  <a:srgbClr val="31A992"/>
                </a:gs>
                <a:gs pos="91000">
                  <a:srgbClr val="A4E4D8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rgbClr val="31A992"/>
              </a:solidFill>
            </a:ln>
            <a:effectLst/>
            <a:sp3d>
              <a:contourClr>
                <a:srgbClr val="31A992"/>
              </a:contourClr>
            </a:sp3d>
          </c:spPr>
          <c:invertIfNegative val="0"/>
          <c:dLbls>
            <c:dLbl>
              <c:idx val="0"/>
              <c:layout>
                <c:manualLayout>
                  <c:x val="0"/>
                  <c:y val="0.2277532960646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E78-4980-9A19-DF8944A7AEED}"/>
                </c:ext>
              </c:extLst>
            </c:dLbl>
            <c:dLbl>
              <c:idx val="1"/>
              <c:layout>
                <c:manualLayout>
                  <c:x val="-6.3826420373483506E-17"/>
                  <c:y val="0.1538074207189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E78-4980-9A19-DF8944A7AEED}"/>
                </c:ext>
              </c:extLst>
            </c:dLbl>
            <c:dLbl>
              <c:idx val="2"/>
              <c:layout>
                <c:manualLayout>
                  <c:x val="6.3826420373483506E-17"/>
                  <c:y val="0.236626801106090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E78-4980-9A19-DF8944A7AEED}"/>
                </c:ext>
              </c:extLst>
            </c:dLbl>
            <c:dLbl>
              <c:idx val="3"/>
              <c:layout>
                <c:manualLayout>
                  <c:x val="0"/>
                  <c:y val="0.1419760806636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E78-4980-9A19-DF8944A7AE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22</c:v>
                </c:pt>
                <c:pt idx="1">
                  <c:v>17</c:v>
                </c:pt>
                <c:pt idx="2">
                  <c:v>18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E78-4980-9A19-DF8944A7AEE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გარდაცვლილი ორსული,მშობიარე,მელოგინე 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Pt>
            <c:idx val="3"/>
            <c:invertIfNegative val="0"/>
            <c:bubble3D val="0"/>
            <c:spPr>
              <a:pattFill prst="trellis">
                <a:fgClr>
                  <a:schemeClr val="accent5">
                    <a:lumMod val="75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6-FE78-4980-9A19-DF8944A7AEED}"/>
              </c:ext>
            </c:extLst>
          </c:dPt>
          <c:dLbls>
            <c:dLbl>
              <c:idx val="0"/>
              <c:layout>
                <c:manualLayout>
                  <c:x val="0"/>
                  <c:y val="0.218879791023134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E78-4980-9A19-DF8944A7AEED}"/>
                </c:ext>
              </c:extLst>
            </c:dLbl>
            <c:dLbl>
              <c:idx val="1"/>
              <c:layout>
                <c:manualLayout>
                  <c:x val="6.9629626583714204E-3"/>
                  <c:y val="0.130144740608349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E78-4980-9A19-DF8944A7AEED}"/>
                </c:ext>
              </c:extLst>
            </c:dLbl>
            <c:dLbl>
              <c:idx val="2"/>
              <c:layout>
                <c:manualLayout>
                  <c:x val="-8.7037033229642805E-3"/>
                  <c:y val="9.76085554562624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E78-4980-9A19-DF8944A7AEED}"/>
                </c:ext>
              </c:extLst>
            </c:dLbl>
            <c:dLbl>
              <c:idx val="3"/>
              <c:layout>
                <c:manualLayout>
                  <c:x val="-1.74074066459298E-3"/>
                  <c:y val="0.1419760806636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E78-4980-9A19-DF8944A7AE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19</c:v>
                </c:pt>
                <c:pt idx="1">
                  <c:v>13</c:v>
                </c:pt>
                <c:pt idx="2">
                  <c:v>7</c:v>
                </c:pt>
                <c:pt idx="3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E78-4980-9A19-DF8944A7AE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4562120"/>
        <c:axId val="304562512"/>
        <c:axId val="0"/>
      </c:bar3DChart>
      <c:catAx>
        <c:axId val="304562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4562512"/>
        <c:crosses val="autoZero"/>
        <c:auto val="1"/>
        <c:lblAlgn val="ctr"/>
        <c:lblOffset val="100"/>
        <c:noMultiLvlLbl val="0"/>
      </c:catAx>
      <c:valAx>
        <c:axId val="304562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4562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007430513145598E-2"/>
          <c:y val="5.5003306875323101E-2"/>
          <c:w val="0.91133196979221698"/>
          <c:h val="0.88977936419569803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დედათა სიკვდილობა</c:v>
                </c:pt>
              </c:strCache>
            </c:strRef>
          </c:tx>
          <c:spPr>
            <a:gradFill rotWithShape="1">
              <a:gsLst>
                <a:gs pos="0">
                  <a:srgbClr val="C1EDE5"/>
                </a:gs>
                <a:gs pos="60000">
                  <a:srgbClr val="A9D8DC"/>
                </a:gs>
                <a:gs pos="25329">
                  <a:srgbClr val="A6E0D9"/>
                </a:gs>
                <a:gs pos="25340">
                  <a:srgbClr val="A6E0D9"/>
                </a:gs>
                <a:gs pos="14000">
                  <a:srgbClr val="A4E4D8"/>
                </a:gs>
                <a:gs pos="70000">
                  <a:schemeClr val="accent1">
                    <a:lumMod val="45000"/>
                    <a:lumOff val="55000"/>
                  </a:schemeClr>
                </a:gs>
                <a:gs pos="93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Pt>
            <c:idx val="17"/>
            <c:invertIfNegative val="0"/>
            <c:bubble3D val="0"/>
            <c:spPr>
              <a:pattFill prst="wdDnDiag">
                <a:fgClr>
                  <a:srgbClr val="31A992"/>
                </a:fgClr>
                <a:bgClr>
                  <a:schemeClr val="bg1"/>
                </a:bgClr>
              </a:patt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E-022B-42B8-B48C-4617EDB47927}"/>
              </c:ext>
            </c:extLst>
          </c:dPt>
          <c:dLbls>
            <c:dLbl>
              <c:idx val="17"/>
              <c:layout>
                <c:manualLayout>
                  <c:x val="0.14901762054216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22B-42B8-B48C-4617EDB47927}"/>
                </c:ext>
              </c:extLst>
            </c:dLbl>
            <c:dLbl>
              <c:idx val="18"/>
              <c:layout>
                <c:manualLayout>
                  <c:x val="0.10543699566662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7BF-4D07-A47D-F4E9FFE3DA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Sheet1!$A$2:$A$19</c:f>
              <c:numCache>
                <c:formatCode>General</c:formatCode>
                <c:ptCount val="18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2030</c:v>
                </c:pt>
              </c:numCache>
            </c:numRef>
          </c:cat>
          <c:val>
            <c:numRef>
              <c:f>Sheet1!$B$2:$B$19</c:f>
              <c:numCache>
                <c:formatCode>General</c:formatCode>
                <c:ptCount val="18"/>
                <c:pt idx="0">
                  <c:v>58.7</c:v>
                </c:pt>
                <c:pt idx="1">
                  <c:v>46.6</c:v>
                </c:pt>
                <c:pt idx="2">
                  <c:v>52.2</c:v>
                </c:pt>
                <c:pt idx="3">
                  <c:v>45.3</c:v>
                </c:pt>
                <c:pt idx="4">
                  <c:v>23.4</c:v>
                </c:pt>
                <c:pt idx="5">
                  <c:v>23</c:v>
                </c:pt>
                <c:pt idx="6">
                  <c:v>20.2</c:v>
                </c:pt>
                <c:pt idx="7">
                  <c:v>14.3</c:v>
                </c:pt>
                <c:pt idx="8">
                  <c:v>52.1</c:v>
                </c:pt>
                <c:pt idx="9">
                  <c:v>19.399999999999999</c:v>
                </c:pt>
                <c:pt idx="10">
                  <c:v>27.6</c:v>
                </c:pt>
                <c:pt idx="11">
                  <c:v>22.8</c:v>
                </c:pt>
                <c:pt idx="12">
                  <c:v>27.7</c:v>
                </c:pt>
                <c:pt idx="13">
                  <c:v>31.5</c:v>
                </c:pt>
                <c:pt idx="14">
                  <c:v>32.200000000000003</c:v>
                </c:pt>
                <c:pt idx="15">
                  <c:v>23</c:v>
                </c:pt>
                <c:pt idx="16">
                  <c:v>13.1</c:v>
                </c:pt>
                <c:pt idx="17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B7BF-4D07-A47D-F4E9FFE3DAD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პარალელური დათვლის შედეგები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11"/>
              <c:spPr>
                <a:gradFill rotWithShape="1">
                  <a:gsLst>
                    <a:gs pos="0">
                      <a:schemeClr val="accent3">
                        <a:tint val="50000"/>
                        <a:satMod val="300000"/>
                      </a:schemeClr>
                    </a:gs>
                    <a:gs pos="35000">
                      <a:schemeClr val="accent3">
                        <a:tint val="37000"/>
                        <a:satMod val="300000"/>
                      </a:schemeClr>
                    </a:gs>
                    <a:gs pos="100000">
                      <a:schemeClr val="accent3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 w="9525" cap="flat" cmpd="sng" algn="ctr">
                  <a:solidFill>
                    <a:schemeClr val="accent3">
                      <a:shade val="95000"/>
                      <a:satMod val="105000"/>
                    </a:scheme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1E9D-4C9F-868C-A3DB276D51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Sheet1!$A$2:$A$19</c:f>
              <c:numCache>
                <c:formatCode>General</c:formatCode>
                <c:ptCount val="18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2030</c:v>
                </c:pt>
              </c:numCache>
            </c:numRef>
          </c:cat>
          <c:val>
            <c:numRef>
              <c:f>Sheet1!$C$2:$C$19</c:f>
              <c:numCache>
                <c:formatCode>General</c:formatCode>
                <c:ptCount val="18"/>
                <c:pt idx="4">
                  <c:v>13.6</c:v>
                </c:pt>
                <c:pt idx="5">
                  <c:v>21</c:v>
                </c:pt>
                <c:pt idx="9">
                  <c:v>20.6</c:v>
                </c:pt>
                <c:pt idx="11">
                  <c:v>3.2</c:v>
                </c:pt>
                <c:pt idx="14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022B-42B8-B48C-4617EDB4792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304563296"/>
        <c:axId val="304563688"/>
      </c:barChart>
      <c:catAx>
        <c:axId val="3045632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14443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4563688"/>
        <c:crosses val="autoZero"/>
        <c:auto val="1"/>
        <c:lblAlgn val="ctr"/>
        <c:lblOffset val="100"/>
        <c:noMultiLvlLbl val="0"/>
      </c:catAx>
      <c:valAx>
        <c:axId val="3045636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4563296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t"/>
      <c:layout>
        <c:manualLayout>
          <c:xMode val="edge"/>
          <c:yMode val="edge"/>
          <c:x val="0.16933081878551901"/>
          <c:y val="9.1672178125538507E-3"/>
          <c:w val="0.661338251733954"/>
          <c:h val="4.92362606774177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563995677011"/>
          <c:y val="5.2246667695949801E-2"/>
          <c:w val="0.85841233081158896"/>
          <c:h val="0.6234408934177350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გარდაცვლილთა საერთო რაოდენობა</c:v>
                </c:pt>
              </c:strCache>
            </c:strRef>
          </c:tx>
          <c:spPr>
            <a:gradFill flip="none" rotWithShape="1">
              <a:gsLst>
                <a:gs pos="0">
                  <a:srgbClr val="007370">
                    <a:shade val="30000"/>
                    <a:satMod val="115000"/>
                  </a:srgbClr>
                </a:gs>
                <a:gs pos="50000">
                  <a:srgbClr val="007370">
                    <a:shade val="67500"/>
                    <a:satMod val="115000"/>
                  </a:srgbClr>
                </a:gs>
                <a:gs pos="100000">
                  <a:srgbClr val="00737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</c:v>
                </c:pt>
                <c:pt idx="1">
                  <c:v>6</c:v>
                </c:pt>
                <c:pt idx="2">
                  <c:v>5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FF-4968-9C8A-285CDAA4DC3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სამეანო სიკვდილი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50000"/>
                    <a:satMod val="300000"/>
                  </a:schemeClr>
                </a:gs>
                <a:gs pos="35000">
                  <a:schemeClr val="accent3">
                    <a:tint val="37000"/>
                    <a:satMod val="30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2.7272727272727299E-2"/>
                  <c:y val="-1.42857142857142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AFF-4968-9C8A-285CDAA4DC32}"/>
                </c:ext>
              </c:extLst>
            </c:dLbl>
            <c:dLbl>
              <c:idx val="1"/>
              <c:layout>
                <c:manualLayout>
                  <c:x val="2.4242424242424201E-2"/>
                  <c:y val="-2.85714285714286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AFF-4968-9C8A-285CDAA4DC32}"/>
                </c:ext>
              </c:extLst>
            </c:dLbl>
            <c:dLbl>
              <c:idx val="2"/>
              <c:layout>
                <c:manualLayout>
                  <c:x val="2.424242424242420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AFF-4968-9C8A-285CDAA4DC3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</c:v>
                </c:pt>
                <c:pt idx="1">
                  <c:v>3</c:v>
                </c:pt>
                <c:pt idx="2">
                  <c:v>1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AFF-4968-9C8A-285CDAA4DC3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304564472"/>
        <c:axId val="304564864"/>
        <c:axId val="0"/>
      </c:bar3DChart>
      <c:catAx>
        <c:axId val="3045644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04564864"/>
        <c:crosses val="autoZero"/>
        <c:auto val="1"/>
        <c:lblAlgn val="ctr"/>
        <c:lblOffset val="100"/>
        <c:noMultiLvlLbl val="0"/>
      </c:catAx>
      <c:valAx>
        <c:axId val="3045648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30456447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7.7049045339920699E-2"/>
          <c:y val="0.77340538315063501"/>
          <c:w val="0.90145746487571399"/>
          <c:h val="0.21352272142452799"/>
        </c:manualLayout>
      </c:layout>
      <c:overlay val="0"/>
      <c:txPr>
        <a:bodyPr/>
        <a:lstStyle/>
        <a:p>
          <a:pPr>
            <a:defRPr sz="1400">
              <a:solidFill>
                <a:srgbClr val="007370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563995677011"/>
          <c:y val="4.7300237618226798E-2"/>
          <c:w val="0.85841233081158896"/>
          <c:h val="0.5584997437450499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გარდაცვლილთა საერთო რაოდენობა</c:v>
                </c:pt>
              </c:strCache>
            </c:strRef>
          </c:tx>
          <c:spPr>
            <a:gradFill flip="none" rotWithShape="1">
              <a:gsLst>
                <a:gs pos="0">
                  <a:srgbClr val="007370">
                    <a:shade val="30000"/>
                    <a:satMod val="115000"/>
                  </a:srgbClr>
                </a:gs>
                <a:gs pos="50000">
                  <a:srgbClr val="007370">
                    <a:shade val="67500"/>
                    <a:satMod val="115000"/>
                  </a:srgbClr>
                </a:gs>
                <a:gs pos="100000">
                  <a:srgbClr val="00737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2"/>
              <c:layout>
                <c:manualLayout>
                  <c:x val="2.4242424242424201E-2"/>
                  <c:y val="3.01204819277108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023-4B0D-BE3A-B926860AF49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</c:v>
                </c:pt>
                <c:pt idx="1">
                  <c:v>1</c:v>
                </c:pt>
                <c:pt idx="2">
                  <c:v>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23-4B0D-BE3A-B926860AF49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სამეანო სიკვდილი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50000"/>
                    <a:satMod val="300000"/>
                  </a:schemeClr>
                </a:gs>
                <a:gs pos="35000">
                  <a:schemeClr val="accent3">
                    <a:tint val="37000"/>
                    <a:satMod val="30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pattFill prst="wdDnDiag">
                <a:fgClr>
                  <a:srgbClr val="007370"/>
                </a:fgClr>
                <a:bgClr>
                  <a:schemeClr val="bg1"/>
                </a:bgClr>
              </a:pattFill>
              <a:ln w="9525" cap="flat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A023-4B0D-BE3A-B926860AF493}"/>
              </c:ext>
            </c:extLst>
          </c:dPt>
          <c:dPt>
            <c:idx val="1"/>
            <c:invertIfNegative val="0"/>
            <c:bubble3D val="0"/>
            <c:spPr>
              <a:pattFill prst="wdDnDiag">
                <a:fgClr>
                  <a:srgbClr val="007370"/>
                </a:fgClr>
                <a:bgClr>
                  <a:schemeClr val="bg1"/>
                </a:bgClr>
              </a:pattFill>
              <a:ln w="9525" cap="flat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023-4B0D-BE3A-B926860AF493}"/>
              </c:ext>
            </c:extLst>
          </c:dPt>
          <c:dPt>
            <c:idx val="2"/>
            <c:invertIfNegative val="0"/>
            <c:bubble3D val="0"/>
            <c:spPr>
              <a:pattFill prst="wdDnDiag">
                <a:fgClr>
                  <a:srgbClr val="007370"/>
                </a:fgClr>
                <a:bgClr>
                  <a:schemeClr val="bg1"/>
                </a:bgClr>
              </a:pattFill>
              <a:ln w="9525" cap="flat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A023-4B0D-BE3A-B926860AF493}"/>
              </c:ext>
            </c:extLst>
          </c:dPt>
          <c:dPt>
            <c:idx val="3"/>
            <c:invertIfNegative val="0"/>
            <c:bubble3D val="0"/>
            <c:spPr>
              <a:pattFill prst="wdDnDiag">
                <a:fgClr>
                  <a:srgbClr val="007370"/>
                </a:fgClr>
                <a:bgClr>
                  <a:schemeClr val="bg1"/>
                </a:bgClr>
              </a:pattFill>
              <a:ln w="9525" cap="flat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E46-4A10-B55B-1A4B2F412731}"/>
              </c:ext>
            </c:extLst>
          </c:dPt>
          <c:dLbls>
            <c:dLbl>
              <c:idx val="0"/>
              <c:layout>
                <c:manualLayout>
                  <c:x val="1.21212121212121E-2"/>
                  <c:y val="-1.42856465231001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023-4B0D-BE3A-B926860AF493}"/>
                </c:ext>
              </c:extLst>
            </c:dLbl>
            <c:dLbl>
              <c:idx val="1"/>
              <c:layout>
                <c:manualLayout>
                  <c:x val="2.4242424242424201E-2"/>
                  <c:y val="-2.85714285714286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023-4B0D-BE3A-B926860AF493}"/>
                </c:ext>
              </c:extLst>
            </c:dLbl>
            <c:dLbl>
              <c:idx val="2"/>
              <c:layout>
                <c:manualLayout>
                  <c:x val="2.424242424242420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023-4B0D-BE3A-B926860AF49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</c:v>
                </c:pt>
                <c:pt idx="1">
                  <c:v>1</c:v>
                </c:pt>
                <c:pt idx="2">
                  <c:v>5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023-4B0D-BE3A-B926860AF49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304565648"/>
        <c:axId val="304566040"/>
        <c:axId val="0"/>
      </c:bar3DChart>
      <c:catAx>
        <c:axId val="3045656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04566040"/>
        <c:crosses val="autoZero"/>
        <c:auto val="1"/>
        <c:lblAlgn val="ctr"/>
        <c:lblOffset val="100"/>
        <c:noMultiLvlLbl val="0"/>
      </c:catAx>
      <c:valAx>
        <c:axId val="3045660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304565648"/>
        <c:crosses val="autoZero"/>
        <c:crossBetween val="between"/>
      </c:valAx>
      <c:spPr>
        <a:ln>
          <a:solidFill>
            <a:schemeClr val="accent3">
              <a:shade val="95000"/>
              <a:satMod val="105000"/>
            </a:schemeClr>
          </a:solidFill>
        </a:ln>
      </c:spPr>
    </c:plotArea>
    <c:legend>
      <c:legendPos val="b"/>
      <c:layout>
        <c:manualLayout>
          <c:xMode val="edge"/>
          <c:yMode val="edge"/>
          <c:x val="9.6665122742010307E-2"/>
          <c:y val="0.72681079066300203"/>
          <c:w val="0.90144099634604502"/>
          <c:h val="0.16076317383404001"/>
        </c:manualLayout>
      </c:layout>
      <c:overlay val="0"/>
      <c:txPr>
        <a:bodyPr/>
        <a:lstStyle/>
        <a:p>
          <a:pPr>
            <a:defRPr sz="1400">
              <a:solidFill>
                <a:srgbClr val="007370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9249465748568901E-2"/>
          <c:y val="0.182376965362814"/>
          <c:w val="0.92137655198964796"/>
          <c:h val="0.69715101463088902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2017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D0A0-4A4D-B810-675023152A33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D0A0-4A4D-B810-675023152A33}"/>
              </c:ext>
            </c:extLst>
          </c:dPt>
          <c:dPt>
            <c:idx val="2"/>
            <c:bubble3D val="0"/>
            <c:spPr>
              <a:solidFill>
                <a:srgbClr val="19574B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D0A0-4A4D-B810-675023152A33}"/>
              </c:ext>
            </c:extLst>
          </c:dPt>
          <c:dPt>
            <c:idx val="3"/>
            <c:bubble3D val="0"/>
            <c:spPr>
              <a:solidFill>
                <a:srgbClr val="31A992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D0A0-4A4D-B810-675023152A33}"/>
              </c:ext>
            </c:extLst>
          </c:dPt>
          <c:dLbls>
            <c:dLbl>
              <c:idx val="0"/>
              <c:layout>
                <c:manualLayout>
                  <c:x val="-7.1926166491343299E-2"/>
                  <c:y val="-2.023102555102460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0A0-4A4D-B810-675023152A33}"/>
                </c:ext>
              </c:extLst>
            </c:dLbl>
            <c:dLbl>
              <c:idx val="1"/>
              <c:layout>
                <c:manualLayout>
                  <c:x val="-5.5934357694537801E-3"/>
                  <c:y val="-4.439230111417730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0A0-4A4D-B810-675023152A33}"/>
                </c:ext>
              </c:extLst>
            </c:dLbl>
            <c:dLbl>
              <c:idx val="2"/>
              <c:layout>
                <c:manualLayout>
                  <c:x val="3.9117012083615801E-2"/>
                  <c:y val="-5.2260648796835098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D0A0-4A4D-B810-675023152A33}"/>
                </c:ext>
              </c:extLst>
            </c:dLbl>
            <c:dLbl>
              <c:idx val="3"/>
              <c:layout>
                <c:manualLayout>
                  <c:x val="2.8604911440770799E-2"/>
                  <c:y val="-0.232393649712381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D0A0-4A4D-B810-675023152A33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22 0/7 - 27 7/7 </c:v>
                </c:pt>
                <c:pt idx="1">
                  <c:v>28 0/7 - 33 7/7 </c:v>
                </c:pt>
                <c:pt idx="2">
                  <c:v>34 0/7 - 36 7/7 </c:v>
                </c:pt>
                <c:pt idx="3">
                  <c:v>37 0/7 - 40 7/7 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368</c:v>
                </c:pt>
                <c:pt idx="1">
                  <c:v>1044</c:v>
                </c:pt>
                <c:pt idx="2">
                  <c:v>2713</c:v>
                </c:pt>
                <c:pt idx="3">
                  <c:v>45060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0A0-4A4D-B810-675023152A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3484140955259598"/>
          <c:y val="1.81209566723645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0696382269969401E-2"/>
          <c:y val="0.17855364982753799"/>
          <c:w val="0.92986354705052698"/>
          <c:h val="0.69869824754528698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2018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EAF3-42FC-BAB5-7C436F63388F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EAF3-42FC-BAB5-7C436F63388F}"/>
              </c:ext>
            </c:extLst>
          </c:dPt>
          <c:dPt>
            <c:idx val="2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EAF3-42FC-BAB5-7C436F63388F}"/>
              </c:ext>
            </c:extLst>
          </c:dPt>
          <c:dPt>
            <c:idx val="3"/>
            <c:bubble3D val="0"/>
            <c:spPr>
              <a:solidFill>
                <a:srgbClr val="31A992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EAF3-42FC-BAB5-7C436F63388F}"/>
              </c:ext>
            </c:extLst>
          </c:dPt>
          <c:dLbls>
            <c:dLbl>
              <c:idx val="0"/>
              <c:layout>
                <c:manualLayout>
                  <c:x val="-2.9813225230178701E-2"/>
                  <c:y val="-3.020159445394090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AF3-42FC-BAB5-7C436F63388F}"/>
                </c:ext>
              </c:extLst>
            </c:dLbl>
            <c:dLbl>
              <c:idx val="1"/>
              <c:layout>
                <c:manualLayout>
                  <c:x val="4.3063547554702597E-2"/>
                  <c:y val="-3.020159445394090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AF3-42FC-BAB5-7C436F63388F}"/>
                </c:ext>
              </c:extLst>
            </c:dLbl>
            <c:dLbl>
              <c:idx val="2"/>
              <c:layout>
                <c:manualLayout>
                  <c:x val="0.152378706732025"/>
                  <c:y val="-3.322175389933500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EAF3-42FC-BAB5-7C436F63388F}"/>
                </c:ext>
              </c:extLst>
            </c:dLbl>
            <c:dLbl>
              <c:idx val="3"/>
              <c:layout>
                <c:manualLayout>
                  <c:x val="4.4609488795070901E-2"/>
                  <c:y val="-0.228020912584803"/>
                </c:manualLayout>
              </c:layout>
              <c:spPr>
                <a:solidFill>
                  <a:srgbClr val="FFFFFF"/>
                </a:solidFill>
                <a:ln w="9525" cap="flat" cmpd="sng" algn="ctr">
                  <a:solidFill>
                    <a:srgbClr val="000000">
                      <a:lumMod val="25000"/>
                      <a:lumOff val="75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29501"/>
                        <a:gd name="adj2" fmla="val 49444"/>
                      </a:avLst>
                    </a:prstGeom>
                    <a:noFill/>
                    <a:ln>
                      <a:noFill/>
                    </a:ln>
                  </c15:spPr>
                  <c15:layout/>
                </c:ext>
                <c:ext xmlns:c16="http://schemas.microsoft.com/office/drawing/2014/chart" uri="{C3380CC4-5D6E-409C-BE32-E72D297353CC}">
                  <c16:uniqueId val="{00000007-EAF3-42FC-BAB5-7C436F63388F}"/>
                </c:ext>
              </c:extLst>
            </c:dLbl>
            <c:spPr>
              <a:solidFill>
                <a:srgbClr val="FFFFFF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Sheet1!$A$2:$A$5</c:f>
              <c:strCache>
                <c:ptCount val="4"/>
                <c:pt idx="0">
                  <c:v>22 0/7 - 27 7/7 </c:v>
                </c:pt>
                <c:pt idx="1">
                  <c:v>28 0/7 - 33 7/7 </c:v>
                </c:pt>
                <c:pt idx="2">
                  <c:v>34 0/7 - 36 7/7 </c:v>
                </c:pt>
                <c:pt idx="3">
                  <c:v>37 0/7 - 40 7/7 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368</c:v>
                </c:pt>
                <c:pt idx="1">
                  <c:v>1044</c:v>
                </c:pt>
                <c:pt idx="2">
                  <c:v>2713</c:v>
                </c:pt>
                <c:pt idx="3">
                  <c:v>45060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AF3-42FC-BAB5-7C436F6338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Sheet1!$A$2:$A$24</c:f>
              <c:strCache>
                <c:ptCount val="23"/>
                <c:pt idx="0">
                  <c:v>ისრაელი</c:v>
                </c:pt>
                <c:pt idx="1">
                  <c:v>ნორვეგია</c:v>
                </c:pt>
                <c:pt idx="2">
                  <c:v>ფინეთი</c:v>
                </c:pt>
                <c:pt idx="3">
                  <c:v>შვედეთი</c:v>
                </c:pt>
                <c:pt idx="4">
                  <c:v>ლიეტუა</c:v>
                </c:pt>
                <c:pt idx="5">
                  <c:v>ესტონეთი</c:v>
                </c:pt>
                <c:pt idx="6">
                  <c:v>დანია</c:v>
                </c:pt>
                <c:pt idx="7">
                  <c:v>სლოვენია</c:v>
                </c:pt>
                <c:pt idx="8">
                  <c:v>საფრანგეთი</c:v>
                </c:pt>
                <c:pt idx="9">
                  <c:v>ბელგია</c:v>
                </c:pt>
                <c:pt idx="10">
                  <c:v>ლატვია</c:v>
                </c:pt>
                <c:pt idx="11">
                  <c:v>ესპანეთი</c:v>
                </c:pt>
                <c:pt idx="12">
                  <c:v>გაერთიანებული სამეფო</c:v>
                </c:pt>
                <c:pt idx="13">
                  <c:v>ავსტრალია</c:v>
                </c:pt>
                <c:pt idx="14">
                  <c:v>სლოვაკეთი</c:v>
                </c:pt>
                <c:pt idx="15">
                  <c:v>გერმანია</c:v>
                </c:pt>
                <c:pt idx="16">
                  <c:v>ლუქსემბურგი</c:v>
                </c:pt>
                <c:pt idx="17">
                  <c:v>ირლანდია</c:v>
                </c:pt>
                <c:pt idx="18">
                  <c:v>აშშ (2015)</c:v>
                </c:pt>
                <c:pt idx="19">
                  <c:v>იტალია</c:v>
                </c:pt>
                <c:pt idx="20">
                  <c:v>უნგრეთი</c:v>
                </c:pt>
                <c:pt idx="21">
                  <c:v>პოლონეთი</c:v>
                </c:pt>
                <c:pt idx="22">
                  <c:v>თურქეთი</c:v>
                </c:pt>
              </c:strCache>
            </c:strRef>
          </c:cat>
          <c:val>
            <c:numRef>
              <c:f>Sheet1!$B$2:$B$24</c:f>
              <c:numCache>
                <c:formatCode>General</c:formatCode>
                <c:ptCount val="23"/>
                <c:pt idx="0">
                  <c:v>151.9</c:v>
                </c:pt>
                <c:pt idx="1">
                  <c:v>161.9</c:v>
                </c:pt>
                <c:pt idx="2">
                  <c:v>162.19999999999999</c:v>
                </c:pt>
                <c:pt idx="3">
                  <c:v>177.2</c:v>
                </c:pt>
                <c:pt idx="4">
                  <c:v>193.7</c:v>
                </c:pt>
                <c:pt idx="5">
                  <c:v>200.1</c:v>
                </c:pt>
                <c:pt idx="6">
                  <c:v>203.6</c:v>
                </c:pt>
                <c:pt idx="7">
                  <c:v>206.3</c:v>
                </c:pt>
                <c:pt idx="8">
                  <c:v>208.2</c:v>
                </c:pt>
                <c:pt idx="9">
                  <c:v>210.4</c:v>
                </c:pt>
                <c:pt idx="10">
                  <c:v>212.3</c:v>
                </c:pt>
                <c:pt idx="11">
                  <c:v>245.6</c:v>
                </c:pt>
                <c:pt idx="12">
                  <c:v>263.5</c:v>
                </c:pt>
                <c:pt idx="13">
                  <c:v>291.8</c:v>
                </c:pt>
                <c:pt idx="14">
                  <c:v>297.5</c:v>
                </c:pt>
                <c:pt idx="15">
                  <c:v>299</c:v>
                </c:pt>
                <c:pt idx="16">
                  <c:v>310.60000000000002</c:v>
                </c:pt>
                <c:pt idx="17">
                  <c:v>314.10000000000002</c:v>
                </c:pt>
                <c:pt idx="18">
                  <c:v>322</c:v>
                </c:pt>
                <c:pt idx="19">
                  <c:v>349.4</c:v>
                </c:pt>
                <c:pt idx="20">
                  <c:v>370.7</c:v>
                </c:pt>
                <c:pt idx="21">
                  <c:v>385.3</c:v>
                </c:pt>
                <c:pt idx="22">
                  <c:v>531.5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79-415B-B9AB-38BB295ED8A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53518288"/>
        <c:axId val="253518680"/>
      </c:barChart>
      <c:catAx>
        <c:axId val="25351828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crossAx val="253518680"/>
        <c:crosses val="autoZero"/>
        <c:auto val="1"/>
        <c:lblAlgn val="ctr"/>
        <c:lblOffset val="100"/>
        <c:noMultiLvlLbl val="0"/>
      </c:catAx>
      <c:valAx>
        <c:axId val="253518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535182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0239610673666"/>
          <c:y val="7.7622922488385896E-4"/>
          <c:w val="0.82979987481603035"/>
          <c:h val="0.939154492011986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sakeisro</c:v>
                </c:pt>
              </c:strCache>
            </c:strRef>
          </c:tx>
          <c:spPr>
            <a:gradFill flip="none" rotWithShape="1">
              <a:gsLst>
                <a:gs pos="0">
                  <a:srgbClr val="C1EDE5"/>
                </a:gs>
                <a:gs pos="59000">
                  <a:srgbClr val="A4E4D8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/>
          </c:spPr>
          <c:invertIfNegative val="0"/>
          <c:dPt>
            <c:idx val="2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274D-4894-ABB3-9EFFBDFBB12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Sheet1!$A$2:$A$30</c:f>
              <c:strCache>
                <c:ptCount val="29"/>
                <c:pt idx="0">
                  <c:v>ყირგიზეთი</c:v>
                </c:pt>
                <c:pt idx="1">
                  <c:v>უკრაინა</c:v>
                </c:pt>
                <c:pt idx="2">
                  <c:v>რუსეთი</c:v>
                </c:pt>
                <c:pt idx="3">
                  <c:v>ისრაელი</c:v>
                </c:pt>
                <c:pt idx="4">
                  <c:v>ნორვეგია</c:v>
                </c:pt>
                <c:pt idx="5">
                  <c:v>ფინეთი</c:v>
                </c:pt>
                <c:pt idx="6">
                  <c:v>სომხეთი</c:v>
                </c:pt>
                <c:pt idx="7">
                  <c:v>სლოვენია</c:v>
                </c:pt>
                <c:pt idx="8">
                  <c:v>საფრანგეთი</c:v>
                </c:pt>
                <c:pt idx="9">
                  <c:v>იაპონია</c:v>
                </c:pt>
                <c:pt idx="10">
                  <c:v>ესტონეთი</c:v>
                </c:pt>
                <c:pt idx="11">
                  <c:v>მონაკო</c:v>
                </c:pt>
                <c:pt idx="12">
                  <c:v>ბელგია</c:v>
                </c:pt>
                <c:pt idx="13">
                  <c:v>ლატვია</c:v>
                </c:pt>
                <c:pt idx="14">
                  <c:v>ლიტვა</c:v>
                </c:pt>
                <c:pt idx="15">
                  <c:v>ჩეხეთი</c:v>
                </c:pt>
                <c:pt idx="16">
                  <c:v>აზერბაიჯანი</c:v>
                </c:pt>
                <c:pt idx="17">
                  <c:v>ავსტრია</c:v>
                </c:pt>
                <c:pt idx="18">
                  <c:v>სლოვაკეთი</c:v>
                </c:pt>
                <c:pt idx="19">
                  <c:v>გერმანია</c:v>
                </c:pt>
                <c:pt idx="20">
                  <c:v>ამერიკა</c:v>
                </c:pt>
                <c:pt idx="21">
                  <c:v>ავსტრალია</c:v>
                </c:pt>
                <c:pt idx="22">
                  <c:v>შვეიცარია</c:v>
                </c:pt>
                <c:pt idx="23">
                  <c:v>ჩინეთი</c:v>
                </c:pt>
                <c:pt idx="24">
                  <c:v>იტალია</c:v>
                </c:pt>
                <c:pt idx="25">
                  <c:v>პორტუგალია</c:v>
                </c:pt>
                <c:pt idx="26">
                  <c:v>უნგრეთი</c:v>
                </c:pt>
                <c:pt idx="27">
                  <c:v>საქართველო</c:v>
                </c:pt>
                <c:pt idx="28">
                  <c:v>თურქეთი</c:v>
                </c:pt>
              </c:strCache>
            </c:strRef>
          </c:cat>
          <c:val>
            <c:numRef>
              <c:f>Sheet1!$B$2:$B$30</c:f>
              <c:numCache>
                <c:formatCode>General</c:formatCode>
                <c:ptCount val="29"/>
                <c:pt idx="0">
                  <c:v>7.4</c:v>
                </c:pt>
                <c:pt idx="1">
                  <c:v>12.1</c:v>
                </c:pt>
                <c:pt idx="2">
                  <c:v>13</c:v>
                </c:pt>
                <c:pt idx="3">
                  <c:v>16.100000000000001</c:v>
                </c:pt>
                <c:pt idx="4">
                  <c:v>16.100000000000001</c:v>
                </c:pt>
                <c:pt idx="5">
                  <c:v>16.399999999999999</c:v>
                </c:pt>
                <c:pt idx="6">
                  <c:v>18</c:v>
                </c:pt>
                <c:pt idx="7">
                  <c:v>18.899999999999999</c:v>
                </c:pt>
                <c:pt idx="8">
                  <c:v>19.600000000000001</c:v>
                </c:pt>
                <c:pt idx="9">
                  <c:v>19.7</c:v>
                </c:pt>
                <c:pt idx="10">
                  <c:v>20.3</c:v>
                </c:pt>
                <c:pt idx="11">
                  <c:v>20.6</c:v>
                </c:pt>
                <c:pt idx="12">
                  <c:v>21.2</c:v>
                </c:pt>
                <c:pt idx="13">
                  <c:v>21.7</c:v>
                </c:pt>
                <c:pt idx="14">
                  <c:v>21.9</c:v>
                </c:pt>
                <c:pt idx="15">
                  <c:v>25.9</c:v>
                </c:pt>
                <c:pt idx="16">
                  <c:v>27.6</c:v>
                </c:pt>
                <c:pt idx="17">
                  <c:v>29.5</c:v>
                </c:pt>
                <c:pt idx="18">
                  <c:v>30.3</c:v>
                </c:pt>
                <c:pt idx="19">
                  <c:v>30.5</c:v>
                </c:pt>
                <c:pt idx="20">
                  <c:v>32</c:v>
                </c:pt>
                <c:pt idx="21">
                  <c:v>33.299999999999997</c:v>
                </c:pt>
                <c:pt idx="22">
                  <c:v>33.299999999999997</c:v>
                </c:pt>
                <c:pt idx="23">
                  <c:v>34.9</c:v>
                </c:pt>
                <c:pt idx="24">
                  <c:v>35</c:v>
                </c:pt>
                <c:pt idx="25">
                  <c:v>35.200000000000003</c:v>
                </c:pt>
                <c:pt idx="26">
                  <c:v>36.4</c:v>
                </c:pt>
                <c:pt idx="27">
                  <c:v>41.7</c:v>
                </c:pt>
                <c:pt idx="28">
                  <c:v>48.1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74D-4894-ABB3-9EFFBDFBB12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26"/>
        <c:overlap val="-58"/>
        <c:axId val="253519464"/>
        <c:axId val="252801376"/>
      </c:barChart>
      <c:catAx>
        <c:axId val="2535194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2801376"/>
        <c:crosses val="autoZero"/>
        <c:auto val="1"/>
        <c:lblAlgn val="ctr"/>
        <c:lblOffset val="100"/>
        <c:noMultiLvlLbl val="0"/>
      </c:catAx>
      <c:valAx>
        <c:axId val="252801376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99000">
                    <a:schemeClr val="tx1">
                      <a:lumMod val="25000"/>
                      <a:lumOff val="75000"/>
                    </a:schemeClr>
                  </a:gs>
                  <a:gs pos="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3519464"/>
        <c:crosses val="autoZero"/>
        <c:crossBetween val="between"/>
      </c:valAx>
      <c:spPr>
        <a:noFill/>
        <a:ln>
          <a:noFill/>
        </a:ln>
        <a:effectLst>
          <a:outerShdw sx="1000" sy="1000" algn="ctr" rotWithShape="0">
            <a:srgbClr val="000000"/>
          </a:outerShdw>
          <a:softEdge rad="0"/>
        </a:effectLst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333333333333297E-3"/>
          <c:y val="1.55450891034073E-2"/>
          <c:w val="0.99166666666666703"/>
          <c:h val="0.9222364754966260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მშობიარობა</c:v>
                </c:pt>
              </c:strCache>
            </c:strRef>
          </c:tx>
          <c:spPr>
            <a:solidFill>
              <a:srgbClr val="31A99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5424223671046299E-2"/>
                  <c:y val="-9.321963979363920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54,5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9365852618476604E-2"/>
                      <c:h val="7.741080795247989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7A8A-48A9-B290-B468B03C49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55</c:v>
                </c:pt>
                <c:pt idx="1">
                  <c:v>58.3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5C-456D-ABDA-2D38BF334EC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საკეისრო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1111111111111099E-2"/>
                  <c:y val="-3.4694469519536204E-1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="1" dirty="0" smtClean="0"/>
                      <a:t>44,5</a:t>
                    </a:r>
                    <a:endParaRPr lang="en-US" sz="1600" b="1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6.5680555555555506E-2"/>
                      <c:h val="4.975494429999759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7A8A-48A9-B290-B468B03C4923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358FC0BD-6F4B-4582-8C03-F0D2B465CCE4}" type="VALUE">
                      <a:rPr lang="en-US" sz="1600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7A8A-48A9-B290-B468B03C49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Sheet1!$C$2:$C$3</c:f>
              <c:numCache>
                <c:formatCode>General</c:formatCode>
                <c:ptCount val="2"/>
                <c:pt idx="0">
                  <c:v>45</c:v>
                </c:pt>
                <c:pt idx="1">
                  <c:v>41.7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5C-456D-ABDA-2D38BF334EC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249526336"/>
        <c:axId val="253965944"/>
      </c:barChart>
      <c:catAx>
        <c:axId val="249526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3965944"/>
        <c:crosses val="autoZero"/>
        <c:auto val="1"/>
        <c:lblAlgn val="ctr"/>
        <c:lblOffset val="100"/>
        <c:noMultiLvlLbl val="0"/>
      </c:catAx>
      <c:valAx>
        <c:axId val="2539659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49526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3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4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0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99000">
              <a:schemeClr val="tx1">
                <a:lumMod val="25000"/>
                <a:lumOff val="75000"/>
              </a:schemeClr>
            </a:gs>
            <a:gs pos="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15000"/>
                <a:lumOff val="85000"/>
              </a:schemeClr>
            </a:gs>
            <a:gs pos="0">
              <a:schemeClr val="tx1">
                <a:lumMod val="5000"/>
                <a:lumOff val="9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19-04-24T16:44:19.080" idx="1">
    <p:pos x="10" y="10"/>
    <p:text>ეს სლაიდი დასაფიქრბელი</p:tex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9-05-03T13:28:48.151" idx="34">
    <p:pos x="10" y="10"/>
    <p:text>აქ საქართველო 2015 დან დინამიკა აქჩვენე სხვა დასხვა ფერებით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9-05-03T13:35:51.356" idx="36">
    <p:pos x="10" y="10"/>
    <p:text>2020 ამოიღე</p:text>
    <p:extLst>
      <p:ext uri="{C676402C-5697-4E1C-873F-D02D1690AC5C}">
        <p15:threadingInfo xmlns:p15="http://schemas.microsoft.com/office/powerpoint/2012/main" timeZoneBias="-240"/>
      </p:ext>
    </p:extLst>
  </p:cm>
  <p:cm authorId="4" dt="2019-05-12T21:37:00.421" idx="12">
    <p:pos x="10" y="106"/>
    <p:text>ამოვიღე</p:text>
    <p:extLst>
      <p:ext uri="{C676402C-5697-4E1C-873F-D02D1690AC5C}">
        <p15:threadingInfo xmlns:p15="http://schemas.microsoft.com/office/powerpoint/2012/main" timeZoneBias="-240">
          <p15:parentCm authorId="5" idx="36"/>
        </p15:threadingInfo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08T16:46:47.577" idx="47">
    <p:pos x="10" y="10"/>
    <p:text>ერთი დონის სვეტები,რომ დავაახლოვოთ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9-05-03T12:07:29.904" idx="12">
    <p:pos x="10" y="10"/>
    <p:text>ამოიღე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08T16:29:23.909" idx="45">
    <p:pos x="10" y="10"/>
    <p:text/>
    <p:extLst>
      <p:ext uri="{C676402C-5697-4E1C-873F-D02D1690AC5C}">
        <p15:threadingInfo xmlns:p15="http://schemas.microsoft.com/office/powerpoint/2012/main" timeZoneBias="-240"/>
      </p:ext>
    </p:extLst>
  </p:cm>
  <p:cm authorId="1" dt="2019-05-08T17:08:30.599" idx="52">
    <p:pos x="10" y="111"/>
    <p:text>მარინამ გააწითლე რაც პრობლემააო და ასე შვეცადე</p:text>
    <p:extLst mod="1">
      <p:ext uri="{C676402C-5697-4E1C-873F-D02D1690AC5C}">
        <p15:threadingInfo xmlns:p15="http://schemas.microsoft.com/office/powerpoint/2012/main" timeZoneBias="-240">
          <p15:parentCm authorId="1" idx="45"/>
        </p15:threadingInfo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9-05-03T12:25:37.885" idx="22">
    <p:pos x="10" y="10"/>
    <p:text>საერთაშორისო მტკიცებულება თვაისი წყაროთი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3-25T16:54:46.592" idx="34">
    <p:pos x="10" y="10"/>
    <p:text>სტაფილოსფერი პროცენტი დაამატეთ</p:text>
    <p:extLst mod="1">
      <p:ext uri="{C676402C-5697-4E1C-873F-D02D1690AC5C}">
        <p15:threadingInfo xmlns:p15="http://schemas.microsoft.com/office/powerpoint/2012/main" timeZoneBias="-240"/>
      </p:ext>
    </p:extLst>
  </p:cm>
  <p:cm authorId="4" dt="2019-05-12T21:21:03.324" idx="8">
    <p:pos x="10" y="106"/>
    <p:text>მიწერილია</p:text>
    <p:extLst>
      <p:ext uri="{C676402C-5697-4E1C-873F-D02D1690AC5C}">
        <p15:threadingInfo xmlns:p15="http://schemas.microsoft.com/office/powerpoint/2012/main" timeZoneBias="-240">
          <p15:parentCm authorId="1" idx="34"/>
        </p15:threadingInfo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3-25T16:54:28.837" idx="33">
    <p:pos x="10" y="10"/>
    <p:text>სტაფილოსფერის პროცენტი9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9-05-03T12:48:11.417" idx="27">
    <p:pos x="10" y="10"/>
    <p:text>% წინ გადაანაცვლე, რომ ერთ რიცხვად არ იყოს აღქმული</p:text>
    <p:extLst>
      <p:ext uri="{C676402C-5697-4E1C-873F-D02D1690AC5C}">
        <p15:threadingInfo xmlns:p15="http://schemas.microsoft.com/office/powerpoint/2012/main" timeZoneBias="-240"/>
      </p:ext>
    </p:extLst>
  </p:cm>
  <p:cm authorId="5" dt="2019-05-03T12:50:57.001" idx="28">
    <p:pos x="10" y="106"/>
    <p:text>მკვეთრად თავლში მოსახვედრად - წითლად იყოს დროული</p:text>
    <p:extLst>
      <p:ext uri="{C676402C-5697-4E1C-873F-D02D1690AC5C}">
        <p15:threadingInfo xmlns:p15="http://schemas.microsoft.com/office/powerpoint/2012/main" timeZoneBias="-240">
          <p15:parentCm authorId="5" idx="27"/>
        </p15:threadingInfo>
      </p:ext>
    </p:extLst>
  </p:cm>
  <p:cm authorId="4" dt="2019-05-12T21:27:37.641" idx="10">
    <p:pos x="10" y="202"/>
    <p:text>გავააწითლე პროცენტები და ერთ რიცხვად აღარ იქნება აღქმული</p:text>
    <p:extLst>
      <p:ext uri="{C676402C-5697-4E1C-873F-D02D1690AC5C}">
        <p15:threadingInfo xmlns:p15="http://schemas.microsoft.com/office/powerpoint/2012/main" timeZoneBias="-240">
          <p15:parentCm authorId="5" idx="27"/>
        </p15:threadingInfo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9-05-03T13:21:12.201" idx="29">
    <p:pos x="10" y="10"/>
    <p:text>ზედმეტია</p:text>
    <p:extLst>
      <p:ext uri="{C676402C-5697-4E1C-873F-D02D1690AC5C}">
        <p15:threadingInfo xmlns:p15="http://schemas.microsoft.com/office/powerpoint/2012/main" timeZoneBias="-240"/>
      </p:ext>
    </p:extLst>
  </p:cm>
</p:cmLst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92C2ED-70A1-4BEB-A139-9C0E0AB335D0}" type="doc">
      <dgm:prSet loTypeId="urn:microsoft.com/office/officeart/2005/8/layout/chevron2" loCatId="process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98762993-4F33-47B2-86B8-6E851CF5D68E}">
      <dgm:prSet phldrT="[Text]"/>
      <dgm:spPr/>
      <dgm:t>
        <a:bodyPr/>
        <a:lstStyle/>
        <a:p>
          <a:endParaRPr lang="en-US" dirty="0"/>
        </a:p>
      </dgm:t>
    </dgm:pt>
    <dgm:pt modelId="{CC7865D4-03A7-4C51-9960-0F122AA2D0E1}" type="parTrans" cxnId="{1DA9282A-C172-4453-A113-4FA00861AC2F}">
      <dgm:prSet/>
      <dgm:spPr/>
      <dgm:t>
        <a:bodyPr/>
        <a:lstStyle/>
        <a:p>
          <a:endParaRPr lang="en-US"/>
        </a:p>
      </dgm:t>
    </dgm:pt>
    <dgm:pt modelId="{10D48F22-3714-4F73-BCE9-FA804D982D71}" type="sibTrans" cxnId="{1DA9282A-C172-4453-A113-4FA00861AC2F}">
      <dgm:prSet/>
      <dgm:spPr/>
      <dgm:t>
        <a:bodyPr/>
        <a:lstStyle/>
        <a:p>
          <a:endParaRPr lang="en-US"/>
        </a:p>
      </dgm:t>
    </dgm:pt>
    <dgm:pt modelId="{7D46BE27-B241-4AA8-B946-BBF3F34582A8}">
      <dgm:prSet phldrT="[Text]" custT="1"/>
      <dgm:spPr/>
      <dgm:t>
        <a:bodyPr/>
        <a:lstStyle/>
        <a:p>
          <a:r>
            <a:rPr lang="ka-GE" sz="1600" b="1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პერინატალური რეგიონალიზაციის პროგრამის ფარგლებში 106 დაწესებულებიდან დღეს ფუნქციონირებს </a:t>
          </a:r>
          <a:r>
            <a:rPr lang="en-US" sz="1600" b="1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78</a:t>
          </a:r>
          <a:r>
            <a:rPr lang="ka-GE" sz="1600" b="1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დაწესებულება; </a:t>
          </a:r>
          <a:endParaRPr lang="en-US" sz="1600" b="1" dirty="0">
            <a:solidFill>
              <a:srgbClr val="14443B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77EFF2D-8245-4259-B449-DB4D491DC49D}" type="parTrans" cxnId="{8B1E5F3F-62AF-4B6C-AFBF-3F6E91485E29}">
      <dgm:prSet/>
      <dgm:spPr/>
      <dgm:t>
        <a:bodyPr/>
        <a:lstStyle/>
        <a:p>
          <a:endParaRPr lang="en-US"/>
        </a:p>
      </dgm:t>
    </dgm:pt>
    <dgm:pt modelId="{814E7B36-FD20-498D-A37A-0E529EBD0ECF}" type="sibTrans" cxnId="{8B1E5F3F-62AF-4B6C-AFBF-3F6E91485E29}">
      <dgm:prSet/>
      <dgm:spPr/>
      <dgm:t>
        <a:bodyPr/>
        <a:lstStyle/>
        <a:p>
          <a:endParaRPr lang="en-US"/>
        </a:p>
      </dgm:t>
    </dgm:pt>
    <dgm:pt modelId="{3EE26BD8-2E0D-4E34-97B2-3AA48D9A2D87}">
      <dgm:prSet phldrT="[Text]"/>
      <dgm:spPr/>
      <dgm:t>
        <a:bodyPr/>
        <a:lstStyle/>
        <a:p>
          <a:endParaRPr lang="en-US" dirty="0"/>
        </a:p>
      </dgm:t>
    </dgm:pt>
    <dgm:pt modelId="{6810A7A2-2906-4119-984A-EEF2028CE177}" type="parTrans" cxnId="{53D3377A-E8E3-4F5A-8D74-74E2873B6D51}">
      <dgm:prSet/>
      <dgm:spPr/>
      <dgm:t>
        <a:bodyPr/>
        <a:lstStyle/>
        <a:p>
          <a:endParaRPr lang="en-US"/>
        </a:p>
      </dgm:t>
    </dgm:pt>
    <dgm:pt modelId="{E6BBB9A7-DD93-48C5-B04C-3966BD4C611E}" type="sibTrans" cxnId="{53D3377A-E8E3-4F5A-8D74-74E2873B6D51}">
      <dgm:prSet/>
      <dgm:spPr/>
      <dgm:t>
        <a:bodyPr/>
        <a:lstStyle/>
        <a:p>
          <a:endParaRPr lang="en-US"/>
        </a:p>
      </dgm:t>
    </dgm:pt>
    <dgm:pt modelId="{2EACF310-BFF9-439B-BFE9-470F6E29D08A}">
      <dgm:prSet phldrT="[Text]" custT="1"/>
      <dgm:spPr/>
      <dgm:t>
        <a:bodyPr/>
        <a:lstStyle/>
        <a:p>
          <a:r>
            <a:rPr lang="ka-GE" sz="1600" b="1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მიმდინარეობს პროგრამის ყოველ კვარტალური ანალიზი, რის საფუძველზეც მუდმივად ხდება ნორმატიული ბაზის დახვეწა და </a:t>
          </a:r>
          <a:r>
            <a:rPr lang="ka-GE" sz="1600" b="1" dirty="0" smtClean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დამატებითი </a:t>
          </a:r>
          <a:r>
            <a:rPr lang="ka-GE" sz="1600" b="1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რეგულაციების შემუშვება;</a:t>
          </a:r>
          <a:endParaRPr lang="en-US" sz="1600" b="1" dirty="0">
            <a:solidFill>
              <a:srgbClr val="14443B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4C922D-4160-4A26-89B8-3C8BBBEFC665}" type="parTrans" cxnId="{79934822-9B71-4398-A506-E6C13A64F1C1}">
      <dgm:prSet/>
      <dgm:spPr/>
      <dgm:t>
        <a:bodyPr/>
        <a:lstStyle/>
        <a:p>
          <a:endParaRPr lang="en-US"/>
        </a:p>
      </dgm:t>
    </dgm:pt>
    <dgm:pt modelId="{9D556E6F-CF3F-4C1A-85CD-554E99EEC53D}" type="sibTrans" cxnId="{79934822-9B71-4398-A506-E6C13A64F1C1}">
      <dgm:prSet/>
      <dgm:spPr/>
      <dgm:t>
        <a:bodyPr/>
        <a:lstStyle/>
        <a:p>
          <a:endParaRPr lang="en-US"/>
        </a:p>
      </dgm:t>
    </dgm:pt>
    <dgm:pt modelId="{6A7B4C46-CE55-42FE-AB58-F7EEBE5474FE}">
      <dgm:prSet phldrT="[Text]"/>
      <dgm:spPr/>
      <dgm:t>
        <a:bodyPr/>
        <a:lstStyle/>
        <a:p>
          <a:endParaRPr lang="en-US" dirty="0"/>
        </a:p>
      </dgm:t>
    </dgm:pt>
    <dgm:pt modelId="{D864FBA5-836C-41EB-B912-70DCE3D34201}" type="parTrans" cxnId="{BFBC9CDF-8C2F-4F28-98CB-0FA8BAF22C49}">
      <dgm:prSet/>
      <dgm:spPr/>
      <dgm:t>
        <a:bodyPr/>
        <a:lstStyle/>
        <a:p>
          <a:endParaRPr lang="en-US"/>
        </a:p>
      </dgm:t>
    </dgm:pt>
    <dgm:pt modelId="{66F01679-66F3-4491-8436-E60B850F0D83}" type="sibTrans" cxnId="{BFBC9CDF-8C2F-4F28-98CB-0FA8BAF22C49}">
      <dgm:prSet/>
      <dgm:spPr/>
      <dgm:t>
        <a:bodyPr/>
        <a:lstStyle/>
        <a:p>
          <a:endParaRPr lang="en-US"/>
        </a:p>
      </dgm:t>
    </dgm:pt>
    <dgm:pt modelId="{A25A3963-508F-4C74-A5ED-366B6D9BC55F}">
      <dgm:prSet phldrT="[Text]" custT="1"/>
      <dgm:spPr/>
      <dgm:t>
        <a:bodyPr/>
        <a:lstStyle/>
        <a:p>
          <a:r>
            <a:rPr lang="ka-GE" sz="1100" dirty="0"/>
            <a:t/>
          </a:r>
          <a:br>
            <a:rPr lang="ka-GE" sz="1100" dirty="0"/>
          </a:br>
          <a:r>
            <a:rPr lang="ka-GE" sz="1100" dirty="0"/>
            <a:t/>
          </a:r>
          <a:br>
            <a:rPr lang="ka-GE" sz="1100" dirty="0"/>
          </a:br>
          <a:endParaRPr lang="en-US" sz="1100" dirty="0"/>
        </a:p>
      </dgm:t>
    </dgm:pt>
    <dgm:pt modelId="{D3650693-F9FE-4A05-A11B-A310ED46BE26}" type="parTrans" cxnId="{52892CC1-7992-4593-B882-5B1E873435DE}">
      <dgm:prSet/>
      <dgm:spPr/>
      <dgm:t>
        <a:bodyPr/>
        <a:lstStyle/>
        <a:p>
          <a:endParaRPr lang="en-US"/>
        </a:p>
      </dgm:t>
    </dgm:pt>
    <dgm:pt modelId="{8DDE6674-1FFD-429B-B937-EE700DA49DB4}" type="sibTrans" cxnId="{52892CC1-7992-4593-B882-5B1E873435DE}">
      <dgm:prSet/>
      <dgm:spPr/>
      <dgm:t>
        <a:bodyPr/>
        <a:lstStyle/>
        <a:p>
          <a:endParaRPr lang="en-US"/>
        </a:p>
      </dgm:t>
    </dgm:pt>
    <dgm:pt modelId="{D75FE861-A1B4-426C-BDAB-CD111156D15E}">
      <dgm:prSet/>
      <dgm:spPr/>
      <dgm:t>
        <a:bodyPr/>
        <a:lstStyle/>
        <a:p>
          <a:endParaRPr lang="en-US" dirty="0"/>
        </a:p>
      </dgm:t>
    </dgm:pt>
    <dgm:pt modelId="{77403138-AFE9-4E9E-9694-4323B7C64BE7}" type="parTrans" cxnId="{952B3EBA-C707-4A94-AACD-1E96A1557F54}">
      <dgm:prSet/>
      <dgm:spPr/>
      <dgm:t>
        <a:bodyPr/>
        <a:lstStyle/>
        <a:p>
          <a:endParaRPr lang="en-US"/>
        </a:p>
      </dgm:t>
    </dgm:pt>
    <dgm:pt modelId="{0B9E0C71-1C34-4BB0-8584-CCEF32286C2B}" type="sibTrans" cxnId="{952B3EBA-C707-4A94-AACD-1E96A1557F54}">
      <dgm:prSet/>
      <dgm:spPr/>
      <dgm:t>
        <a:bodyPr/>
        <a:lstStyle/>
        <a:p>
          <a:endParaRPr lang="en-US"/>
        </a:p>
      </dgm:t>
    </dgm:pt>
    <dgm:pt modelId="{D02AAD7A-986F-4CD8-B704-D84C47DC01AD}">
      <dgm:prSet/>
      <dgm:spPr/>
      <dgm:t>
        <a:bodyPr/>
        <a:lstStyle/>
        <a:p>
          <a:endParaRPr lang="en-US" dirty="0"/>
        </a:p>
      </dgm:t>
    </dgm:pt>
    <dgm:pt modelId="{02ADFD1F-D25F-4DD3-9E50-9E64EEDA8B46}" type="parTrans" cxnId="{5CFBA889-351C-4E49-8C3F-1928CB4F238E}">
      <dgm:prSet/>
      <dgm:spPr/>
      <dgm:t>
        <a:bodyPr/>
        <a:lstStyle/>
        <a:p>
          <a:endParaRPr lang="en-US"/>
        </a:p>
      </dgm:t>
    </dgm:pt>
    <dgm:pt modelId="{78B7962D-0BBE-4281-9E7A-230B20A058A8}" type="sibTrans" cxnId="{5CFBA889-351C-4E49-8C3F-1928CB4F238E}">
      <dgm:prSet/>
      <dgm:spPr/>
      <dgm:t>
        <a:bodyPr/>
        <a:lstStyle/>
        <a:p>
          <a:endParaRPr lang="en-US"/>
        </a:p>
      </dgm:t>
    </dgm:pt>
    <dgm:pt modelId="{3E871C8A-E742-4F58-83EE-CB32FDCE4EE3}">
      <dgm:prSet custT="1"/>
      <dgm:spPr/>
      <dgm:t>
        <a:bodyPr/>
        <a:lstStyle/>
        <a:p>
          <a:r>
            <a:rPr lang="ka-GE" sz="1800" dirty="0"/>
            <a:t/>
          </a:r>
          <a:br>
            <a:rPr lang="ka-GE" sz="1800" dirty="0"/>
          </a:br>
          <a:r>
            <a:rPr lang="ka-GE" sz="1800" dirty="0"/>
            <a:t/>
          </a:r>
          <a:br>
            <a:rPr lang="ka-GE" sz="1800" dirty="0"/>
          </a:br>
          <a:endParaRPr lang="en-US" sz="1800" dirty="0"/>
        </a:p>
      </dgm:t>
    </dgm:pt>
    <dgm:pt modelId="{CA96F025-CF4C-467D-B3C7-A27E8234C8D3}" type="parTrans" cxnId="{E117394D-676B-4086-B567-884A31D08B4B}">
      <dgm:prSet/>
      <dgm:spPr/>
      <dgm:t>
        <a:bodyPr/>
        <a:lstStyle/>
        <a:p>
          <a:endParaRPr lang="en-US"/>
        </a:p>
      </dgm:t>
    </dgm:pt>
    <dgm:pt modelId="{30BEE057-9786-4EBA-B502-FF1D8812738A}" type="sibTrans" cxnId="{E117394D-676B-4086-B567-884A31D08B4B}">
      <dgm:prSet/>
      <dgm:spPr/>
      <dgm:t>
        <a:bodyPr/>
        <a:lstStyle/>
        <a:p>
          <a:endParaRPr lang="en-US"/>
        </a:p>
      </dgm:t>
    </dgm:pt>
    <dgm:pt modelId="{2B4A4AB6-A5DE-4605-B244-D7846075464C}">
      <dgm:prSet custT="1"/>
      <dgm:spPr/>
      <dgm:t>
        <a:bodyPr/>
        <a:lstStyle/>
        <a:p>
          <a:endParaRPr lang="en-US" sz="1800" dirty="0"/>
        </a:p>
      </dgm:t>
    </dgm:pt>
    <dgm:pt modelId="{D78F7F52-73C8-4EBA-96B5-6BBCCC04EF31}" type="parTrans" cxnId="{D5F21AF3-BAA4-42D5-8C13-349E6C9433D2}">
      <dgm:prSet/>
      <dgm:spPr/>
      <dgm:t>
        <a:bodyPr/>
        <a:lstStyle/>
        <a:p>
          <a:endParaRPr lang="en-US"/>
        </a:p>
      </dgm:t>
    </dgm:pt>
    <dgm:pt modelId="{91B4F021-0034-4332-A71C-CE32364D16DE}" type="sibTrans" cxnId="{D5F21AF3-BAA4-42D5-8C13-349E6C9433D2}">
      <dgm:prSet/>
      <dgm:spPr/>
      <dgm:t>
        <a:bodyPr/>
        <a:lstStyle/>
        <a:p>
          <a:endParaRPr lang="en-US"/>
        </a:p>
      </dgm:t>
    </dgm:pt>
    <dgm:pt modelId="{834048E6-B45B-479D-B6BE-DD8B65C8BE5C}">
      <dgm:prSet custT="1"/>
      <dgm:spPr/>
      <dgm:t>
        <a:bodyPr/>
        <a:lstStyle/>
        <a:p>
          <a:endParaRPr lang="en-US" sz="1800" dirty="0"/>
        </a:p>
      </dgm:t>
    </dgm:pt>
    <dgm:pt modelId="{620092E1-1ACD-4D49-BFE0-C22E8428687A}" type="parTrans" cxnId="{32993EFD-A293-428F-BD98-D48FEFB767FD}">
      <dgm:prSet/>
      <dgm:spPr/>
      <dgm:t>
        <a:bodyPr/>
        <a:lstStyle/>
        <a:p>
          <a:endParaRPr lang="en-US"/>
        </a:p>
      </dgm:t>
    </dgm:pt>
    <dgm:pt modelId="{7302E3F7-483C-4BD5-87EE-70A2DA044E54}" type="sibTrans" cxnId="{32993EFD-A293-428F-BD98-D48FEFB767FD}">
      <dgm:prSet/>
      <dgm:spPr/>
      <dgm:t>
        <a:bodyPr/>
        <a:lstStyle/>
        <a:p>
          <a:endParaRPr lang="en-US"/>
        </a:p>
      </dgm:t>
    </dgm:pt>
    <dgm:pt modelId="{8D1A7ADA-7FEB-4F7B-902A-54D6DEEE04AA}">
      <dgm:prSet phldrT="[Text]" custT="1"/>
      <dgm:spPr/>
      <dgm:t>
        <a:bodyPr/>
        <a:lstStyle/>
        <a:p>
          <a:endParaRPr lang="en-US" sz="1100" dirty="0"/>
        </a:p>
      </dgm:t>
    </dgm:pt>
    <dgm:pt modelId="{5A1C3524-FA60-40A9-A3CA-FE74620FDDEF}" type="parTrans" cxnId="{5172923E-48F3-4393-B273-31A85FE54C36}">
      <dgm:prSet/>
      <dgm:spPr/>
      <dgm:t>
        <a:bodyPr/>
        <a:lstStyle/>
        <a:p>
          <a:endParaRPr lang="en-US"/>
        </a:p>
      </dgm:t>
    </dgm:pt>
    <dgm:pt modelId="{127C7BA0-6EDE-4DA9-87CC-A0E2DAFBB568}" type="sibTrans" cxnId="{5172923E-48F3-4393-B273-31A85FE54C36}">
      <dgm:prSet/>
      <dgm:spPr/>
      <dgm:t>
        <a:bodyPr/>
        <a:lstStyle/>
        <a:p>
          <a:endParaRPr lang="en-US"/>
        </a:p>
      </dgm:t>
    </dgm:pt>
    <dgm:pt modelId="{0027A3BC-8A64-4C79-8D69-08795C1C9011}">
      <dgm:prSet phldrT="[Text]" custT="1"/>
      <dgm:spPr/>
      <dgm:t>
        <a:bodyPr/>
        <a:lstStyle/>
        <a:p>
          <a:endParaRPr lang="en-US" sz="1100" dirty="0"/>
        </a:p>
      </dgm:t>
    </dgm:pt>
    <dgm:pt modelId="{5F968473-D054-4B9D-907C-A1D526C9EB3E}" type="parTrans" cxnId="{BAAD5E82-A4B9-4007-AA90-219BB097C5D9}">
      <dgm:prSet/>
      <dgm:spPr/>
      <dgm:t>
        <a:bodyPr/>
        <a:lstStyle/>
        <a:p>
          <a:endParaRPr lang="en-US"/>
        </a:p>
      </dgm:t>
    </dgm:pt>
    <dgm:pt modelId="{65DD8A8A-CA0B-449F-B3D3-B171F8397CDE}" type="sibTrans" cxnId="{BAAD5E82-A4B9-4007-AA90-219BB097C5D9}">
      <dgm:prSet/>
      <dgm:spPr/>
      <dgm:t>
        <a:bodyPr/>
        <a:lstStyle/>
        <a:p>
          <a:endParaRPr lang="en-US"/>
        </a:p>
      </dgm:t>
    </dgm:pt>
    <dgm:pt modelId="{54BFBB30-7E50-4D83-8C79-B1B2256F331B}">
      <dgm:prSet custT="1"/>
      <dgm:spPr/>
      <dgm:t>
        <a:bodyPr/>
        <a:lstStyle/>
        <a:p>
          <a:r>
            <a:rPr lang="ka-GE" sz="1600" b="1" dirty="0">
              <a:solidFill>
                <a:srgbClr val="14443B"/>
              </a:solidFill>
            </a:rPr>
            <a:t>მუშაობს  პერინატალური აუდიტის ჯგუფი, სამედიცინო მომსახურების </a:t>
          </a:r>
          <a:r>
            <a:rPr lang="ka-GE" sz="1600" b="1" dirty="0" smtClean="0">
              <a:solidFill>
                <a:srgbClr val="14443B"/>
              </a:solidFill>
            </a:rPr>
            <a:t>ხარისხზე </a:t>
          </a:r>
          <a:r>
            <a:rPr lang="ka-GE" sz="1600" b="1" dirty="0">
              <a:solidFill>
                <a:srgbClr val="14443B"/>
              </a:solidFill>
            </a:rPr>
            <a:t>მეთვალყურეობის მიზნით</a:t>
          </a:r>
          <a:r>
            <a:rPr lang="ka-GE" sz="1600" dirty="0">
              <a:solidFill>
                <a:srgbClr val="14443B"/>
              </a:solidFill>
            </a:rPr>
            <a:t>;</a:t>
          </a:r>
          <a:endParaRPr lang="en-US" sz="1600" dirty="0">
            <a:solidFill>
              <a:srgbClr val="14443B"/>
            </a:solidFill>
          </a:endParaRPr>
        </a:p>
      </dgm:t>
    </dgm:pt>
    <dgm:pt modelId="{B756F8B5-CC02-4051-B38A-75F00C937229}" type="parTrans" cxnId="{06ECFB5C-4CD6-42BB-87FC-8B29F81C39DD}">
      <dgm:prSet/>
      <dgm:spPr/>
      <dgm:t>
        <a:bodyPr/>
        <a:lstStyle/>
        <a:p>
          <a:endParaRPr lang="en-US"/>
        </a:p>
      </dgm:t>
    </dgm:pt>
    <dgm:pt modelId="{81D00DD8-1383-45F7-918B-15FE0485560A}" type="sibTrans" cxnId="{06ECFB5C-4CD6-42BB-87FC-8B29F81C39DD}">
      <dgm:prSet/>
      <dgm:spPr/>
      <dgm:t>
        <a:bodyPr/>
        <a:lstStyle/>
        <a:p>
          <a:endParaRPr lang="en-US"/>
        </a:p>
      </dgm:t>
    </dgm:pt>
    <dgm:pt modelId="{265613DF-CCB0-474F-A58D-0445108B78B3}">
      <dgm:prSet/>
      <dgm:spPr/>
      <dgm:t>
        <a:bodyPr/>
        <a:lstStyle/>
        <a:p>
          <a:endParaRPr lang="en-US" dirty="0"/>
        </a:p>
      </dgm:t>
    </dgm:pt>
    <dgm:pt modelId="{759EE4EB-541E-4BFC-8941-D8E944343EC3}" type="parTrans" cxnId="{744F549F-E892-4050-A30E-25BF1AB50240}">
      <dgm:prSet/>
      <dgm:spPr/>
      <dgm:t>
        <a:bodyPr/>
        <a:lstStyle/>
        <a:p>
          <a:endParaRPr lang="en-US"/>
        </a:p>
      </dgm:t>
    </dgm:pt>
    <dgm:pt modelId="{C9154148-47B0-407D-8839-EFCC3503294A}" type="sibTrans" cxnId="{744F549F-E892-4050-A30E-25BF1AB50240}">
      <dgm:prSet/>
      <dgm:spPr/>
      <dgm:t>
        <a:bodyPr/>
        <a:lstStyle/>
        <a:p>
          <a:endParaRPr lang="en-US"/>
        </a:p>
      </dgm:t>
    </dgm:pt>
    <dgm:pt modelId="{8E5DF156-C67E-49F0-8D56-C9ABD05D8731}">
      <dgm:prSet custT="1"/>
      <dgm:spPr/>
      <dgm:t>
        <a:bodyPr/>
        <a:lstStyle/>
        <a:p>
          <a:pPr rtl="0"/>
          <a:r>
            <a:rPr lang="ka-GE" sz="1600" b="1" dirty="0">
              <a:solidFill>
                <a:srgbClr val="14443B"/>
              </a:solidFill>
            </a:rPr>
            <a:t>მომზადდა ანტენატალური სერვისის მიმწოდებელთა სტრატიფიცირების ინსტრუმენტი.</a:t>
          </a:r>
          <a:endParaRPr lang="en-US" sz="1600" b="1" dirty="0">
            <a:solidFill>
              <a:srgbClr val="14443B"/>
            </a:solidFill>
          </a:endParaRPr>
        </a:p>
      </dgm:t>
    </dgm:pt>
    <dgm:pt modelId="{894008C5-A54B-4F22-B76E-DECC4AE2964F}" type="parTrans" cxnId="{E49E315B-8083-432B-B17A-77585B71D288}">
      <dgm:prSet/>
      <dgm:spPr/>
      <dgm:t>
        <a:bodyPr/>
        <a:lstStyle/>
        <a:p>
          <a:endParaRPr lang="en-US"/>
        </a:p>
      </dgm:t>
    </dgm:pt>
    <dgm:pt modelId="{C2C9B900-90FD-4EA5-8D35-D1257EE8C170}" type="sibTrans" cxnId="{E49E315B-8083-432B-B17A-77585B71D288}">
      <dgm:prSet/>
      <dgm:spPr/>
      <dgm:t>
        <a:bodyPr/>
        <a:lstStyle/>
        <a:p>
          <a:endParaRPr lang="en-US"/>
        </a:p>
      </dgm:t>
    </dgm:pt>
    <dgm:pt modelId="{3EDC3888-E4E8-4D7F-85A6-8F1907ABDF41}">
      <dgm:prSet custT="1"/>
      <dgm:spPr/>
      <dgm:t>
        <a:bodyPr/>
        <a:lstStyle/>
        <a:p>
          <a:pPr rtl="0"/>
          <a:endParaRPr lang="en-US" sz="1600" b="1" dirty="0"/>
        </a:p>
      </dgm:t>
    </dgm:pt>
    <dgm:pt modelId="{38BD438F-7167-4E6A-B75D-C53E01F0A402}" type="parTrans" cxnId="{CB3F22CF-8A39-49E5-90E5-23BD20F32446}">
      <dgm:prSet/>
      <dgm:spPr/>
      <dgm:t>
        <a:bodyPr/>
        <a:lstStyle/>
        <a:p>
          <a:endParaRPr lang="en-US"/>
        </a:p>
      </dgm:t>
    </dgm:pt>
    <dgm:pt modelId="{4124588A-55B8-4142-BD2A-C760C204C98D}" type="sibTrans" cxnId="{CB3F22CF-8A39-49E5-90E5-23BD20F32446}">
      <dgm:prSet/>
      <dgm:spPr/>
      <dgm:t>
        <a:bodyPr/>
        <a:lstStyle/>
        <a:p>
          <a:endParaRPr lang="en-US"/>
        </a:p>
      </dgm:t>
    </dgm:pt>
    <dgm:pt modelId="{3629771C-3490-48DB-83E4-A2DC5D3D3AB4}">
      <dgm:prSet custT="1"/>
      <dgm:spPr/>
      <dgm:t>
        <a:bodyPr/>
        <a:lstStyle/>
        <a:p>
          <a:pPr rtl="0"/>
          <a:r>
            <a:rPr lang="ka-GE" sz="1600" b="1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ქვეყნის სამ დიდ ქალაქში ხდება სელექტიური კონტრაქტირება</a:t>
          </a:r>
          <a:r>
            <a:rPr lang="en-US" sz="1600" b="1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ka-GE" sz="1600" b="1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საფუძველია მშობიარობათა რაოდებობა (</a:t>
          </a:r>
          <a:r>
            <a:rPr lang="en-US" sz="1600" b="1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2019 </a:t>
          </a:r>
          <a:r>
            <a:rPr lang="ka-GE" sz="1600" b="1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წლიდან საანგარიშო წლის განმავლობაში 750&lt; </a:t>
          </a:r>
          <a:r>
            <a:rPr lang="ka-GE" sz="1600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-US" sz="1600" dirty="0">
            <a:solidFill>
              <a:srgbClr val="14443B"/>
            </a:solidFill>
          </a:endParaRPr>
        </a:p>
      </dgm:t>
    </dgm:pt>
    <dgm:pt modelId="{956220ED-1E0B-49F7-8D22-66295C1332C5}" type="parTrans" cxnId="{D97B56AF-8303-4095-9FA9-D5883D0CFA11}">
      <dgm:prSet/>
      <dgm:spPr/>
      <dgm:t>
        <a:bodyPr/>
        <a:lstStyle/>
        <a:p>
          <a:endParaRPr lang="en-US"/>
        </a:p>
      </dgm:t>
    </dgm:pt>
    <dgm:pt modelId="{20CF9E58-B16F-41EA-9918-73210270259D}" type="sibTrans" cxnId="{D97B56AF-8303-4095-9FA9-D5883D0CFA11}">
      <dgm:prSet/>
      <dgm:spPr/>
      <dgm:t>
        <a:bodyPr/>
        <a:lstStyle/>
        <a:p>
          <a:endParaRPr lang="en-US"/>
        </a:p>
      </dgm:t>
    </dgm:pt>
    <dgm:pt modelId="{60BC0D02-1C8D-447A-9B98-07A90974C1E0}">
      <dgm:prSet custT="1"/>
      <dgm:spPr/>
      <dgm:t>
        <a:bodyPr/>
        <a:lstStyle/>
        <a:p>
          <a:r>
            <a:rPr lang="ka-GE" sz="1600" b="1" dirty="0">
              <a:solidFill>
                <a:srgbClr val="14443B"/>
              </a:solidFill>
            </a:rPr>
            <a:t>სელექტიური კონტრაქტირების დაწყებიდან სახელმწიფო პროგრამის სერვისის მიმწოდებლის სტატუსი </a:t>
          </a:r>
          <a:r>
            <a:rPr lang="ka-GE" sz="1600" b="1" dirty="0" smtClean="0">
              <a:solidFill>
                <a:srgbClr val="14443B"/>
              </a:solidFill>
            </a:rPr>
            <a:t>შეუწყდა </a:t>
          </a:r>
          <a:r>
            <a:rPr lang="ka-GE" sz="1600" b="1" dirty="0">
              <a:solidFill>
                <a:srgbClr val="14443B"/>
              </a:solidFill>
            </a:rPr>
            <a:t>12 დაწესებულებას</a:t>
          </a:r>
          <a:endParaRPr lang="en-US" sz="1600" b="1" dirty="0">
            <a:solidFill>
              <a:srgbClr val="14443B"/>
            </a:solidFill>
          </a:endParaRPr>
        </a:p>
      </dgm:t>
    </dgm:pt>
    <dgm:pt modelId="{87C37E92-DC70-4B9D-9A37-4FDE3350F9D3}" type="parTrans" cxnId="{1ECF168F-64F5-411B-9826-7C9A5A515610}">
      <dgm:prSet/>
      <dgm:spPr/>
      <dgm:t>
        <a:bodyPr/>
        <a:lstStyle/>
        <a:p>
          <a:endParaRPr lang="en-US"/>
        </a:p>
      </dgm:t>
    </dgm:pt>
    <dgm:pt modelId="{7A80324A-B133-46FC-B3A7-FCE8FAC81766}" type="sibTrans" cxnId="{1ECF168F-64F5-411B-9826-7C9A5A515610}">
      <dgm:prSet/>
      <dgm:spPr/>
      <dgm:t>
        <a:bodyPr/>
        <a:lstStyle/>
        <a:p>
          <a:endParaRPr lang="en-US"/>
        </a:p>
      </dgm:t>
    </dgm:pt>
    <dgm:pt modelId="{C2113AD5-C276-4477-836D-44ACFD4C2A48}">
      <dgm:prSet custT="1"/>
      <dgm:spPr/>
      <dgm:t>
        <a:bodyPr/>
        <a:lstStyle/>
        <a:p>
          <a:endParaRPr lang="en-US" sz="1800" dirty="0"/>
        </a:p>
      </dgm:t>
    </dgm:pt>
    <dgm:pt modelId="{A72942BB-BC9E-4CC3-82DD-7B461F53ED30}" type="parTrans" cxnId="{63B0B1D5-64B8-4711-9C38-01B17D9DE9EB}">
      <dgm:prSet/>
      <dgm:spPr/>
    </dgm:pt>
    <dgm:pt modelId="{CF4D56C5-B456-4029-8085-CD77DDF43105}" type="sibTrans" cxnId="{63B0B1D5-64B8-4711-9C38-01B17D9DE9EB}">
      <dgm:prSet/>
      <dgm:spPr/>
    </dgm:pt>
    <dgm:pt modelId="{4CF9C6D2-E337-413B-ADC4-D77CE31132F0}">
      <dgm:prSet custT="1"/>
      <dgm:spPr/>
      <dgm:t>
        <a:bodyPr/>
        <a:lstStyle/>
        <a:p>
          <a:endParaRPr lang="en-US" sz="1800" dirty="0"/>
        </a:p>
      </dgm:t>
    </dgm:pt>
    <dgm:pt modelId="{A4706558-35D1-4681-A485-48CBA018C70E}" type="parTrans" cxnId="{A255C460-404D-4449-817F-87C3C69C0690}">
      <dgm:prSet/>
      <dgm:spPr/>
    </dgm:pt>
    <dgm:pt modelId="{A3CCD1DF-91A7-4A22-B19A-C5EA723F8873}" type="sibTrans" cxnId="{A255C460-404D-4449-817F-87C3C69C0690}">
      <dgm:prSet/>
      <dgm:spPr/>
    </dgm:pt>
    <dgm:pt modelId="{571F2C0D-D795-4AEC-9212-F87B9852C26D}">
      <dgm:prSet custT="1"/>
      <dgm:spPr/>
      <dgm:t>
        <a:bodyPr/>
        <a:lstStyle/>
        <a:p>
          <a:endParaRPr lang="en-US" sz="1800" b="1" dirty="0"/>
        </a:p>
      </dgm:t>
    </dgm:pt>
    <dgm:pt modelId="{05FD03F2-50C2-4ECD-ABB3-094E77465AD9}" type="parTrans" cxnId="{82EE820F-7EAE-4201-9231-712251D07F75}">
      <dgm:prSet/>
      <dgm:spPr/>
    </dgm:pt>
    <dgm:pt modelId="{E072C923-BC57-4528-912B-EC13EE5A2B05}" type="sibTrans" cxnId="{82EE820F-7EAE-4201-9231-712251D07F75}">
      <dgm:prSet/>
      <dgm:spPr/>
    </dgm:pt>
    <dgm:pt modelId="{8CABD896-B174-4370-8AE3-8EBE9D775F39}" type="pres">
      <dgm:prSet presAssocID="{1692C2ED-70A1-4BEB-A139-9C0E0AB335D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D57542D-C829-483F-BFC3-98C5A8C1904B}" type="pres">
      <dgm:prSet presAssocID="{98762993-4F33-47B2-86B8-6E851CF5D68E}" presName="composite" presStyleCnt="0"/>
      <dgm:spPr/>
    </dgm:pt>
    <dgm:pt modelId="{DFF8059A-0E34-48A5-B741-C4B527BF06AC}" type="pres">
      <dgm:prSet presAssocID="{98762993-4F33-47B2-86B8-6E851CF5D68E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D6A499-F21C-4DEC-A49E-0845FC458627}" type="pres">
      <dgm:prSet presAssocID="{98762993-4F33-47B2-86B8-6E851CF5D68E}" presName="descendantText" presStyleLbl="alignAcc1" presStyleIdx="0" presStyleCnt="6" custLinFactNeighborX="415" custLinFactNeighborY="10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1C6B0B-102A-4619-B953-EFDEEBDB9482}" type="pres">
      <dgm:prSet presAssocID="{10D48F22-3714-4F73-BCE9-FA804D982D71}" presName="sp" presStyleCnt="0"/>
      <dgm:spPr/>
    </dgm:pt>
    <dgm:pt modelId="{8D0A3096-F67F-49C3-9D8D-4E95C8B099F9}" type="pres">
      <dgm:prSet presAssocID="{3EE26BD8-2E0D-4E34-97B2-3AA48D9A2D87}" presName="composite" presStyleCnt="0"/>
      <dgm:spPr/>
    </dgm:pt>
    <dgm:pt modelId="{7732A5C4-6B0B-42F5-AA13-DB187D5146AF}" type="pres">
      <dgm:prSet presAssocID="{3EE26BD8-2E0D-4E34-97B2-3AA48D9A2D87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879FF1-1979-45D6-96BB-3FDAD7C33831}" type="pres">
      <dgm:prSet presAssocID="{3EE26BD8-2E0D-4E34-97B2-3AA48D9A2D87}" presName="descendantText" presStyleLbl="alignAcc1" presStyleIdx="1" presStyleCnt="6" custScaleY="1324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F07DAD-C9AE-4B4E-8F21-FA5900CC596A}" type="pres">
      <dgm:prSet presAssocID="{E6BBB9A7-DD93-48C5-B04C-3966BD4C611E}" presName="sp" presStyleCnt="0"/>
      <dgm:spPr/>
    </dgm:pt>
    <dgm:pt modelId="{6832C072-A69A-46EA-8AE6-87E1CE5B2591}" type="pres">
      <dgm:prSet presAssocID="{6A7B4C46-CE55-42FE-AB58-F7EEBE5474FE}" presName="composite" presStyleCnt="0"/>
      <dgm:spPr/>
    </dgm:pt>
    <dgm:pt modelId="{DABA6030-244E-422F-B912-3BEC463A028A}" type="pres">
      <dgm:prSet presAssocID="{6A7B4C46-CE55-42FE-AB58-F7EEBE5474FE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8DEEC9-D3B2-43B7-A745-135E8AB5D590}" type="pres">
      <dgm:prSet presAssocID="{6A7B4C46-CE55-42FE-AB58-F7EEBE5474FE}" presName="descendantText" presStyleLbl="alignAcc1" presStyleIdx="2" presStyleCnt="6" custScaleX="99016" custScaleY="133257" custLinFactNeighborX="411" custLinFactNeighborY="69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960C1E-43B4-4932-89FD-FACDABC228D1}" type="pres">
      <dgm:prSet presAssocID="{66F01679-66F3-4491-8436-E60B850F0D83}" presName="sp" presStyleCnt="0"/>
      <dgm:spPr/>
    </dgm:pt>
    <dgm:pt modelId="{8AE0A243-7077-4F70-9B33-89512FF7F19C}" type="pres">
      <dgm:prSet presAssocID="{D75FE861-A1B4-426C-BDAB-CD111156D15E}" presName="composite" presStyleCnt="0"/>
      <dgm:spPr/>
    </dgm:pt>
    <dgm:pt modelId="{61E55DB9-8CEC-4BC0-AD26-64C0F105913E}" type="pres">
      <dgm:prSet presAssocID="{D75FE861-A1B4-426C-BDAB-CD111156D15E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7CFFF6-8BEF-4923-BC4B-27A1B27DBF2D}" type="pres">
      <dgm:prSet presAssocID="{D75FE861-A1B4-426C-BDAB-CD111156D15E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D5B0B1-EC9A-41FB-8BC1-2767982A99C3}" type="pres">
      <dgm:prSet presAssocID="{0B9E0C71-1C34-4BB0-8584-CCEF32286C2B}" presName="sp" presStyleCnt="0"/>
      <dgm:spPr/>
    </dgm:pt>
    <dgm:pt modelId="{11A8DC28-EC04-4B9F-82FC-847510291096}" type="pres">
      <dgm:prSet presAssocID="{D02AAD7A-986F-4CD8-B704-D84C47DC01AD}" presName="composite" presStyleCnt="0"/>
      <dgm:spPr/>
    </dgm:pt>
    <dgm:pt modelId="{0A8BEA5C-C789-4117-8AFD-B10BAED773C7}" type="pres">
      <dgm:prSet presAssocID="{D02AAD7A-986F-4CD8-B704-D84C47DC01AD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50D241-9B94-4494-BC8F-BAF7ED43634A}" type="pres">
      <dgm:prSet presAssocID="{D02AAD7A-986F-4CD8-B704-D84C47DC01AD}" presName="descendantText" presStyleLbl="alignAcc1" presStyleIdx="4" presStyleCnt="6" custScaleX="99395" custScaleY="129061" custLinFactNeighborX="414" custLinFactNeighborY="18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408525-728F-4375-A5AC-7B84B3E90D21}" type="pres">
      <dgm:prSet presAssocID="{78B7962D-0BBE-4281-9E7A-230B20A058A8}" presName="sp" presStyleCnt="0"/>
      <dgm:spPr/>
    </dgm:pt>
    <dgm:pt modelId="{832C3567-6DBE-4D80-9784-9DC8804467AB}" type="pres">
      <dgm:prSet presAssocID="{265613DF-CCB0-474F-A58D-0445108B78B3}" presName="composite" presStyleCnt="0"/>
      <dgm:spPr/>
    </dgm:pt>
    <dgm:pt modelId="{9FB8CC2E-8298-4565-95D2-7B24295C8A0D}" type="pres">
      <dgm:prSet presAssocID="{265613DF-CCB0-474F-A58D-0445108B78B3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FB70A2-FF42-4DB9-B80F-E461E6F58E7D}" type="pres">
      <dgm:prSet presAssocID="{265613DF-CCB0-474F-A58D-0445108B78B3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CFBA889-351C-4E49-8C3F-1928CB4F238E}" srcId="{1692C2ED-70A1-4BEB-A139-9C0E0AB335D0}" destId="{D02AAD7A-986F-4CD8-B704-D84C47DC01AD}" srcOrd="4" destOrd="0" parTransId="{02ADFD1F-D25F-4DD3-9E50-9E64EEDA8B46}" sibTransId="{78B7962D-0BBE-4281-9E7A-230B20A058A8}"/>
    <dgm:cxn modelId="{53DE7CFB-B350-4B83-A0E4-9AC7EB52B089}" type="presOf" srcId="{60BC0D02-1C8D-447A-9B98-07A90974C1E0}" destId="{2F7CFFF6-8BEF-4923-BC4B-27A1B27DBF2D}" srcOrd="0" destOrd="4" presId="urn:microsoft.com/office/officeart/2005/8/layout/chevron2"/>
    <dgm:cxn modelId="{622008DC-7034-4452-A40D-8DCC228E7F5A}" type="presOf" srcId="{2EACF310-BFF9-439B-BFE9-470F6E29D08A}" destId="{C2879FF1-1979-45D6-96BB-3FDAD7C33831}" srcOrd="0" destOrd="0" presId="urn:microsoft.com/office/officeart/2005/8/layout/chevron2"/>
    <dgm:cxn modelId="{AAC049F3-F6C6-4A9D-BD9C-1BFA0E8E25FF}" type="presOf" srcId="{265613DF-CCB0-474F-A58D-0445108B78B3}" destId="{9FB8CC2E-8298-4565-95D2-7B24295C8A0D}" srcOrd="0" destOrd="0" presId="urn:microsoft.com/office/officeart/2005/8/layout/chevron2"/>
    <dgm:cxn modelId="{4B5C1EC3-C969-407F-AE19-48C65DFF716E}" type="presOf" srcId="{3EDC3888-E4E8-4D7F-85A6-8F1907ABDF41}" destId="{DF8DEEC9-D3B2-43B7-A745-135E8AB5D590}" srcOrd="0" destOrd="1" presId="urn:microsoft.com/office/officeart/2005/8/layout/chevron2"/>
    <dgm:cxn modelId="{1DA9282A-C172-4453-A113-4FA00861AC2F}" srcId="{1692C2ED-70A1-4BEB-A139-9C0E0AB335D0}" destId="{98762993-4F33-47B2-86B8-6E851CF5D68E}" srcOrd="0" destOrd="0" parTransId="{CC7865D4-03A7-4C51-9960-0F122AA2D0E1}" sibTransId="{10D48F22-3714-4F73-BCE9-FA804D982D71}"/>
    <dgm:cxn modelId="{26EF42A2-E173-429C-B54F-2E9D3691F772}" type="presOf" srcId="{4CF9C6D2-E337-413B-ADC4-D77CE31132F0}" destId="{2F7CFFF6-8BEF-4923-BC4B-27A1B27DBF2D}" srcOrd="0" destOrd="2" presId="urn:microsoft.com/office/officeart/2005/8/layout/chevron2"/>
    <dgm:cxn modelId="{E48E04CA-7532-48E1-8188-31A217848881}" type="presOf" srcId="{8D1A7ADA-7FEB-4F7B-902A-54D6DEEE04AA}" destId="{DF8DEEC9-D3B2-43B7-A745-135E8AB5D590}" srcOrd="0" destOrd="0" presId="urn:microsoft.com/office/officeart/2005/8/layout/chevron2"/>
    <dgm:cxn modelId="{BFBC9CDF-8C2F-4F28-98CB-0FA8BAF22C49}" srcId="{1692C2ED-70A1-4BEB-A139-9C0E0AB335D0}" destId="{6A7B4C46-CE55-42FE-AB58-F7EEBE5474FE}" srcOrd="2" destOrd="0" parTransId="{D864FBA5-836C-41EB-B912-70DCE3D34201}" sibTransId="{66F01679-66F3-4491-8436-E60B850F0D83}"/>
    <dgm:cxn modelId="{57FA3C2B-1C40-40D6-B66A-35029AD18DBA}" type="presOf" srcId="{3629771C-3490-48DB-83E4-A2DC5D3D3AB4}" destId="{DF8DEEC9-D3B2-43B7-A745-135E8AB5D590}" srcOrd="0" destOrd="2" presId="urn:microsoft.com/office/officeart/2005/8/layout/chevron2"/>
    <dgm:cxn modelId="{510BB67B-9C47-4FE3-B321-BAA8A181CE68}" type="presOf" srcId="{2B4A4AB6-A5DE-4605-B244-D7846075464C}" destId="{2F7CFFF6-8BEF-4923-BC4B-27A1B27DBF2D}" srcOrd="0" destOrd="0" presId="urn:microsoft.com/office/officeart/2005/8/layout/chevron2"/>
    <dgm:cxn modelId="{952B3EBA-C707-4A94-AACD-1E96A1557F54}" srcId="{1692C2ED-70A1-4BEB-A139-9C0E0AB335D0}" destId="{D75FE861-A1B4-426C-BDAB-CD111156D15E}" srcOrd="3" destOrd="0" parTransId="{77403138-AFE9-4E9E-9694-4323B7C64BE7}" sibTransId="{0B9E0C71-1C34-4BB0-8584-CCEF32286C2B}"/>
    <dgm:cxn modelId="{82EE820F-7EAE-4201-9231-712251D07F75}" srcId="{D75FE861-A1B4-426C-BDAB-CD111156D15E}" destId="{571F2C0D-D795-4AEC-9212-F87B9852C26D}" srcOrd="3" destOrd="0" parTransId="{05FD03F2-50C2-4ECD-ABB3-094E77465AD9}" sibTransId="{E072C923-BC57-4528-912B-EC13EE5A2B05}"/>
    <dgm:cxn modelId="{CB3F22CF-8A39-49E5-90E5-23BD20F32446}" srcId="{6A7B4C46-CE55-42FE-AB58-F7EEBE5474FE}" destId="{3EDC3888-E4E8-4D7F-85A6-8F1907ABDF41}" srcOrd="1" destOrd="0" parTransId="{38BD438F-7167-4E6A-B75D-C53E01F0A402}" sibTransId="{4124588A-55B8-4142-BD2A-C760C204C98D}"/>
    <dgm:cxn modelId="{52892CC1-7992-4593-B882-5B1E873435DE}" srcId="{6A7B4C46-CE55-42FE-AB58-F7EEBE5474FE}" destId="{A25A3963-508F-4C74-A5ED-366B6D9BC55F}" srcOrd="4" destOrd="0" parTransId="{D3650693-F9FE-4A05-A11B-A310ED46BE26}" sibTransId="{8DDE6674-1FFD-429B-B937-EE700DA49DB4}"/>
    <dgm:cxn modelId="{7A450049-6119-4508-AFCE-1C21B4C5F27F}" type="presOf" srcId="{571F2C0D-D795-4AEC-9212-F87B9852C26D}" destId="{2F7CFFF6-8BEF-4923-BC4B-27A1B27DBF2D}" srcOrd="0" destOrd="3" presId="urn:microsoft.com/office/officeart/2005/8/layout/chevron2"/>
    <dgm:cxn modelId="{D97B56AF-8303-4095-9FA9-D5883D0CFA11}" srcId="{6A7B4C46-CE55-42FE-AB58-F7EEBE5474FE}" destId="{3629771C-3490-48DB-83E4-A2DC5D3D3AB4}" srcOrd="2" destOrd="0" parTransId="{956220ED-1E0B-49F7-8D22-66295C1332C5}" sibTransId="{20CF9E58-B16F-41EA-9918-73210270259D}"/>
    <dgm:cxn modelId="{53D3377A-E8E3-4F5A-8D74-74E2873B6D51}" srcId="{1692C2ED-70A1-4BEB-A139-9C0E0AB335D0}" destId="{3EE26BD8-2E0D-4E34-97B2-3AA48D9A2D87}" srcOrd="1" destOrd="0" parTransId="{6810A7A2-2906-4119-984A-EEF2028CE177}" sibTransId="{E6BBB9A7-DD93-48C5-B04C-3966BD4C611E}"/>
    <dgm:cxn modelId="{0402502A-F89C-43FB-BF71-2C1CCC8096E0}" type="presOf" srcId="{98762993-4F33-47B2-86B8-6E851CF5D68E}" destId="{DFF8059A-0E34-48A5-B741-C4B527BF06AC}" srcOrd="0" destOrd="0" presId="urn:microsoft.com/office/officeart/2005/8/layout/chevron2"/>
    <dgm:cxn modelId="{340362E6-339C-4CC1-AB18-C74E9E7884D0}" type="presOf" srcId="{6A7B4C46-CE55-42FE-AB58-F7EEBE5474FE}" destId="{DABA6030-244E-422F-B912-3BEC463A028A}" srcOrd="0" destOrd="0" presId="urn:microsoft.com/office/officeart/2005/8/layout/chevron2"/>
    <dgm:cxn modelId="{F0A82540-0855-45AC-AB95-7E0ABEE289D2}" type="presOf" srcId="{3E871C8A-E742-4F58-83EE-CB32FDCE4EE3}" destId="{2F7CFFF6-8BEF-4923-BC4B-27A1B27DBF2D}" srcOrd="0" destOrd="6" presId="urn:microsoft.com/office/officeart/2005/8/layout/chevron2"/>
    <dgm:cxn modelId="{6B023E15-A96C-4202-B657-146716145E71}" type="presOf" srcId="{54BFBB30-7E50-4D83-8C79-B1B2256F331B}" destId="{6550D241-9B94-4494-BC8F-BAF7ED43634A}" srcOrd="0" destOrd="0" presId="urn:microsoft.com/office/officeart/2005/8/layout/chevron2"/>
    <dgm:cxn modelId="{52A92FED-2CC5-463D-A8F7-8282AF6A2FFF}" type="presOf" srcId="{8E5DF156-C67E-49F0-8D56-C9ABD05D8731}" destId="{A5FB70A2-FF42-4DB9-B80F-E461E6F58E7D}" srcOrd="0" destOrd="0" presId="urn:microsoft.com/office/officeart/2005/8/layout/chevron2"/>
    <dgm:cxn modelId="{06ECFB5C-4CD6-42BB-87FC-8B29F81C39DD}" srcId="{D02AAD7A-986F-4CD8-B704-D84C47DC01AD}" destId="{54BFBB30-7E50-4D83-8C79-B1B2256F331B}" srcOrd="0" destOrd="0" parTransId="{B756F8B5-CC02-4051-B38A-75F00C937229}" sibTransId="{81D00DD8-1383-45F7-918B-15FE0485560A}"/>
    <dgm:cxn modelId="{744F549F-E892-4050-A30E-25BF1AB50240}" srcId="{1692C2ED-70A1-4BEB-A139-9C0E0AB335D0}" destId="{265613DF-CCB0-474F-A58D-0445108B78B3}" srcOrd="5" destOrd="0" parTransId="{759EE4EB-541E-4BFC-8941-D8E944343EC3}" sibTransId="{C9154148-47B0-407D-8839-EFCC3503294A}"/>
    <dgm:cxn modelId="{0FBFEAB7-7077-4CF1-AD65-6B9A8A800C71}" type="presOf" srcId="{0027A3BC-8A64-4C79-8D69-08795C1C9011}" destId="{DF8DEEC9-D3B2-43B7-A745-135E8AB5D590}" srcOrd="0" destOrd="3" presId="urn:microsoft.com/office/officeart/2005/8/layout/chevron2"/>
    <dgm:cxn modelId="{5172923E-48F3-4393-B273-31A85FE54C36}" srcId="{6A7B4C46-CE55-42FE-AB58-F7EEBE5474FE}" destId="{8D1A7ADA-7FEB-4F7B-902A-54D6DEEE04AA}" srcOrd="0" destOrd="0" parTransId="{5A1C3524-FA60-40A9-A3CA-FE74620FDDEF}" sibTransId="{127C7BA0-6EDE-4DA9-87CC-A0E2DAFBB568}"/>
    <dgm:cxn modelId="{8B1E5F3F-62AF-4B6C-AFBF-3F6E91485E29}" srcId="{98762993-4F33-47B2-86B8-6E851CF5D68E}" destId="{7D46BE27-B241-4AA8-B946-BBF3F34582A8}" srcOrd="0" destOrd="0" parTransId="{677EFF2D-8245-4259-B449-DB4D491DC49D}" sibTransId="{814E7B36-FD20-498D-A37A-0E529EBD0ECF}"/>
    <dgm:cxn modelId="{32993EFD-A293-428F-BD98-D48FEFB767FD}" srcId="{D75FE861-A1B4-426C-BDAB-CD111156D15E}" destId="{834048E6-B45B-479D-B6BE-DD8B65C8BE5C}" srcOrd="5" destOrd="0" parTransId="{620092E1-1ACD-4D49-BFE0-C22E8428687A}" sibTransId="{7302E3F7-483C-4BD5-87EE-70A2DA044E54}"/>
    <dgm:cxn modelId="{E49E315B-8083-432B-B17A-77585B71D288}" srcId="{265613DF-CCB0-474F-A58D-0445108B78B3}" destId="{8E5DF156-C67E-49F0-8D56-C9ABD05D8731}" srcOrd="0" destOrd="0" parTransId="{894008C5-A54B-4F22-B76E-DECC4AE2964F}" sibTransId="{C2C9B900-90FD-4EA5-8D35-D1257EE8C170}"/>
    <dgm:cxn modelId="{8FADD7FF-C725-4112-9335-22D52D29665A}" type="presOf" srcId="{834048E6-B45B-479D-B6BE-DD8B65C8BE5C}" destId="{2F7CFFF6-8BEF-4923-BC4B-27A1B27DBF2D}" srcOrd="0" destOrd="5" presId="urn:microsoft.com/office/officeart/2005/8/layout/chevron2"/>
    <dgm:cxn modelId="{BAAD5E82-A4B9-4007-AA90-219BB097C5D9}" srcId="{6A7B4C46-CE55-42FE-AB58-F7EEBE5474FE}" destId="{0027A3BC-8A64-4C79-8D69-08795C1C9011}" srcOrd="3" destOrd="0" parTransId="{5F968473-D054-4B9D-907C-A1D526C9EB3E}" sibTransId="{65DD8A8A-CA0B-449F-B3D3-B171F8397CDE}"/>
    <dgm:cxn modelId="{D5F21AF3-BAA4-42D5-8C13-349E6C9433D2}" srcId="{D75FE861-A1B4-426C-BDAB-CD111156D15E}" destId="{2B4A4AB6-A5DE-4605-B244-D7846075464C}" srcOrd="0" destOrd="0" parTransId="{D78F7F52-73C8-4EBA-96B5-6BBCCC04EF31}" sibTransId="{91B4F021-0034-4332-A71C-CE32364D16DE}"/>
    <dgm:cxn modelId="{63B0B1D5-64B8-4711-9C38-01B17D9DE9EB}" srcId="{D75FE861-A1B4-426C-BDAB-CD111156D15E}" destId="{C2113AD5-C276-4477-836D-44ACFD4C2A48}" srcOrd="1" destOrd="0" parTransId="{A72942BB-BC9E-4CC3-82DD-7B461F53ED30}" sibTransId="{CF4D56C5-B456-4029-8085-CD77DDF43105}"/>
    <dgm:cxn modelId="{F899B30E-C18E-4DE5-AC56-CD1B277B1539}" type="presOf" srcId="{D02AAD7A-986F-4CD8-B704-D84C47DC01AD}" destId="{0A8BEA5C-C789-4117-8AFD-B10BAED773C7}" srcOrd="0" destOrd="0" presId="urn:microsoft.com/office/officeart/2005/8/layout/chevron2"/>
    <dgm:cxn modelId="{A255C460-404D-4449-817F-87C3C69C0690}" srcId="{D75FE861-A1B4-426C-BDAB-CD111156D15E}" destId="{4CF9C6D2-E337-413B-ADC4-D77CE31132F0}" srcOrd="2" destOrd="0" parTransId="{A4706558-35D1-4681-A485-48CBA018C70E}" sibTransId="{A3CCD1DF-91A7-4A22-B19A-C5EA723F8873}"/>
    <dgm:cxn modelId="{79934822-9B71-4398-A506-E6C13A64F1C1}" srcId="{3EE26BD8-2E0D-4E34-97B2-3AA48D9A2D87}" destId="{2EACF310-BFF9-439B-BFE9-470F6E29D08A}" srcOrd="0" destOrd="0" parTransId="{B34C922D-4160-4A26-89B8-3C8BBBEFC665}" sibTransId="{9D556E6F-CF3F-4C1A-85CD-554E99EEC53D}"/>
    <dgm:cxn modelId="{FF596E35-7DF6-4E2F-A4EC-C6226A0A55B9}" type="presOf" srcId="{3EE26BD8-2E0D-4E34-97B2-3AA48D9A2D87}" destId="{7732A5C4-6B0B-42F5-AA13-DB187D5146AF}" srcOrd="0" destOrd="0" presId="urn:microsoft.com/office/officeart/2005/8/layout/chevron2"/>
    <dgm:cxn modelId="{E117394D-676B-4086-B567-884A31D08B4B}" srcId="{D75FE861-A1B4-426C-BDAB-CD111156D15E}" destId="{3E871C8A-E742-4F58-83EE-CB32FDCE4EE3}" srcOrd="6" destOrd="0" parTransId="{CA96F025-CF4C-467D-B3C7-A27E8234C8D3}" sibTransId="{30BEE057-9786-4EBA-B502-FF1D8812738A}"/>
    <dgm:cxn modelId="{5CD5D057-3414-4506-AF1E-E34A6076EC69}" type="presOf" srcId="{A25A3963-508F-4C74-A5ED-366B6D9BC55F}" destId="{DF8DEEC9-D3B2-43B7-A745-135E8AB5D590}" srcOrd="0" destOrd="4" presId="urn:microsoft.com/office/officeart/2005/8/layout/chevron2"/>
    <dgm:cxn modelId="{A08A43B8-51E6-4A94-899B-F43E349E4922}" type="presOf" srcId="{7D46BE27-B241-4AA8-B946-BBF3F34582A8}" destId="{FBD6A499-F21C-4DEC-A49E-0845FC458627}" srcOrd="0" destOrd="0" presId="urn:microsoft.com/office/officeart/2005/8/layout/chevron2"/>
    <dgm:cxn modelId="{1ECF168F-64F5-411B-9826-7C9A5A515610}" srcId="{D75FE861-A1B4-426C-BDAB-CD111156D15E}" destId="{60BC0D02-1C8D-447A-9B98-07A90974C1E0}" srcOrd="4" destOrd="0" parTransId="{87C37E92-DC70-4B9D-9A37-4FDE3350F9D3}" sibTransId="{7A80324A-B133-46FC-B3A7-FCE8FAC81766}"/>
    <dgm:cxn modelId="{C24D9DE2-2FEE-4793-9B72-661BAC17359F}" type="presOf" srcId="{D75FE861-A1B4-426C-BDAB-CD111156D15E}" destId="{61E55DB9-8CEC-4BC0-AD26-64C0F105913E}" srcOrd="0" destOrd="0" presId="urn:microsoft.com/office/officeart/2005/8/layout/chevron2"/>
    <dgm:cxn modelId="{3427E2CC-698E-45F3-9891-00A0E398136C}" type="presOf" srcId="{C2113AD5-C276-4477-836D-44ACFD4C2A48}" destId="{2F7CFFF6-8BEF-4923-BC4B-27A1B27DBF2D}" srcOrd="0" destOrd="1" presId="urn:microsoft.com/office/officeart/2005/8/layout/chevron2"/>
    <dgm:cxn modelId="{84BCF57B-2004-4B37-B983-2D96B1F97B0C}" type="presOf" srcId="{1692C2ED-70A1-4BEB-A139-9C0E0AB335D0}" destId="{8CABD896-B174-4370-8AE3-8EBE9D775F39}" srcOrd="0" destOrd="0" presId="urn:microsoft.com/office/officeart/2005/8/layout/chevron2"/>
    <dgm:cxn modelId="{F55D7D83-FD66-4AE8-BF3C-89EEF6B44DF2}" type="presParOf" srcId="{8CABD896-B174-4370-8AE3-8EBE9D775F39}" destId="{0D57542D-C829-483F-BFC3-98C5A8C1904B}" srcOrd="0" destOrd="0" presId="urn:microsoft.com/office/officeart/2005/8/layout/chevron2"/>
    <dgm:cxn modelId="{4644FA56-EE0C-4F81-BBAD-7873DE7D81FE}" type="presParOf" srcId="{0D57542D-C829-483F-BFC3-98C5A8C1904B}" destId="{DFF8059A-0E34-48A5-B741-C4B527BF06AC}" srcOrd="0" destOrd="0" presId="urn:microsoft.com/office/officeart/2005/8/layout/chevron2"/>
    <dgm:cxn modelId="{ACC5780C-DEB7-4DDD-A899-09CA4A7B24F6}" type="presParOf" srcId="{0D57542D-C829-483F-BFC3-98C5A8C1904B}" destId="{FBD6A499-F21C-4DEC-A49E-0845FC458627}" srcOrd="1" destOrd="0" presId="urn:microsoft.com/office/officeart/2005/8/layout/chevron2"/>
    <dgm:cxn modelId="{992D09AF-F0BF-4DFF-91FF-57BCFA448EB1}" type="presParOf" srcId="{8CABD896-B174-4370-8AE3-8EBE9D775F39}" destId="{581C6B0B-102A-4619-B953-EFDEEBDB9482}" srcOrd="1" destOrd="0" presId="urn:microsoft.com/office/officeart/2005/8/layout/chevron2"/>
    <dgm:cxn modelId="{CF942810-CAB2-45B9-B540-E40026E9B825}" type="presParOf" srcId="{8CABD896-B174-4370-8AE3-8EBE9D775F39}" destId="{8D0A3096-F67F-49C3-9D8D-4E95C8B099F9}" srcOrd="2" destOrd="0" presId="urn:microsoft.com/office/officeart/2005/8/layout/chevron2"/>
    <dgm:cxn modelId="{6D10B508-819C-4A37-A68E-41C7A8E609C2}" type="presParOf" srcId="{8D0A3096-F67F-49C3-9D8D-4E95C8B099F9}" destId="{7732A5C4-6B0B-42F5-AA13-DB187D5146AF}" srcOrd="0" destOrd="0" presId="urn:microsoft.com/office/officeart/2005/8/layout/chevron2"/>
    <dgm:cxn modelId="{ACACFAC6-6801-4E3D-B0FA-8C9C398AB6FB}" type="presParOf" srcId="{8D0A3096-F67F-49C3-9D8D-4E95C8B099F9}" destId="{C2879FF1-1979-45D6-96BB-3FDAD7C33831}" srcOrd="1" destOrd="0" presId="urn:microsoft.com/office/officeart/2005/8/layout/chevron2"/>
    <dgm:cxn modelId="{8B643699-86E5-4468-BC84-513BFFC9F000}" type="presParOf" srcId="{8CABD896-B174-4370-8AE3-8EBE9D775F39}" destId="{4EF07DAD-C9AE-4B4E-8F21-FA5900CC596A}" srcOrd="3" destOrd="0" presId="urn:microsoft.com/office/officeart/2005/8/layout/chevron2"/>
    <dgm:cxn modelId="{305287CA-DAAC-414E-A375-2B89D917A43A}" type="presParOf" srcId="{8CABD896-B174-4370-8AE3-8EBE9D775F39}" destId="{6832C072-A69A-46EA-8AE6-87E1CE5B2591}" srcOrd="4" destOrd="0" presId="urn:microsoft.com/office/officeart/2005/8/layout/chevron2"/>
    <dgm:cxn modelId="{02E899A4-38F5-4BD4-B406-9AC799096E7F}" type="presParOf" srcId="{6832C072-A69A-46EA-8AE6-87E1CE5B2591}" destId="{DABA6030-244E-422F-B912-3BEC463A028A}" srcOrd="0" destOrd="0" presId="urn:microsoft.com/office/officeart/2005/8/layout/chevron2"/>
    <dgm:cxn modelId="{778D4788-49C3-4473-9654-95F87D44F835}" type="presParOf" srcId="{6832C072-A69A-46EA-8AE6-87E1CE5B2591}" destId="{DF8DEEC9-D3B2-43B7-A745-135E8AB5D590}" srcOrd="1" destOrd="0" presId="urn:microsoft.com/office/officeart/2005/8/layout/chevron2"/>
    <dgm:cxn modelId="{CADE25A0-BA71-419F-A850-F3BAA0C15C03}" type="presParOf" srcId="{8CABD896-B174-4370-8AE3-8EBE9D775F39}" destId="{8B960C1E-43B4-4932-89FD-FACDABC228D1}" srcOrd="5" destOrd="0" presId="urn:microsoft.com/office/officeart/2005/8/layout/chevron2"/>
    <dgm:cxn modelId="{EA1A7D51-2081-490C-9FB7-84E88B6D340A}" type="presParOf" srcId="{8CABD896-B174-4370-8AE3-8EBE9D775F39}" destId="{8AE0A243-7077-4F70-9B33-89512FF7F19C}" srcOrd="6" destOrd="0" presId="urn:microsoft.com/office/officeart/2005/8/layout/chevron2"/>
    <dgm:cxn modelId="{14540E8C-1446-44D4-A466-500D46D045C8}" type="presParOf" srcId="{8AE0A243-7077-4F70-9B33-89512FF7F19C}" destId="{61E55DB9-8CEC-4BC0-AD26-64C0F105913E}" srcOrd="0" destOrd="0" presId="urn:microsoft.com/office/officeart/2005/8/layout/chevron2"/>
    <dgm:cxn modelId="{59E9BBAA-3C58-4099-8A56-18198FEE600D}" type="presParOf" srcId="{8AE0A243-7077-4F70-9B33-89512FF7F19C}" destId="{2F7CFFF6-8BEF-4923-BC4B-27A1B27DBF2D}" srcOrd="1" destOrd="0" presId="urn:microsoft.com/office/officeart/2005/8/layout/chevron2"/>
    <dgm:cxn modelId="{FBB9A966-C45C-4660-BEB4-60533D63AF60}" type="presParOf" srcId="{8CABD896-B174-4370-8AE3-8EBE9D775F39}" destId="{A1D5B0B1-EC9A-41FB-8BC1-2767982A99C3}" srcOrd="7" destOrd="0" presId="urn:microsoft.com/office/officeart/2005/8/layout/chevron2"/>
    <dgm:cxn modelId="{D488B546-8089-4647-A7C0-02810E9A4718}" type="presParOf" srcId="{8CABD896-B174-4370-8AE3-8EBE9D775F39}" destId="{11A8DC28-EC04-4B9F-82FC-847510291096}" srcOrd="8" destOrd="0" presId="urn:microsoft.com/office/officeart/2005/8/layout/chevron2"/>
    <dgm:cxn modelId="{02404CD0-9E77-42C0-B7DE-04F8F81F66F2}" type="presParOf" srcId="{11A8DC28-EC04-4B9F-82FC-847510291096}" destId="{0A8BEA5C-C789-4117-8AFD-B10BAED773C7}" srcOrd="0" destOrd="0" presId="urn:microsoft.com/office/officeart/2005/8/layout/chevron2"/>
    <dgm:cxn modelId="{EE446274-805F-47F9-B509-E9EED0309C8F}" type="presParOf" srcId="{11A8DC28-EC04-4B9F-82FC-847510291096}" destId="{6550D241-9B94-4494-BC8F-BAF7ED43634A}" srcOrd="1" destOrd="0" presId="urn:microsoft.com/office/officeart/2005/8/layout/chevron2"/>
    <dgm:cxn modelId="{1D67722F-0039-48D0-8A25-4835620DD1DE}" type="presParOf" srcId="{8CABD896-B174-4370-8AE3-8EBE9D775F39}" destId="{93408525-728F-4375-A5AC-7B84B3E90D21}" srcOrd="9" destOrd="0" presId="urn:microsoft.com/office/officeart/2005/8/layout/chevron2"/>
    <dgm:cxn modelId="{D9FEFDFC-8C11-4D78-A142-617DC70BFBFB}" type="presParOf" srcId="{8CABD896-B174-4370-8AE3-8EBE9D775F39}" destId="{832C3567-6DBE-4D80-9784-9DC8804467AB}" srcOrd="10" destOrd="0" presId="urn:microsoft.com/office/officeart/2005/8/layout/chevron2"/>
    <dgm:cxn modelId="{3A565DF6-4983-48AA-B503-D9B1CD3779E8}" type="presParOf" srcId="{832C3567-6DBE-4D80-9784-9DC8804467AB}" destId="{9FB8CC2E-8298-4565-95D2-7B24295C8A0D}" srcOrd="0" destOrd="0" presId="urn:microsoft.com/office/officeart/2005/8/layout/chevron2"/>
    <dgm:cxn modelId="{C7E93DA8-2D21-46A6-A1ED-4CD183EB4086}" type="presParOf" srcId="{832C3567-6DBE-4D80-9784-9DC8804467AB}" destId="{A5FB70A2-FF42-4DB9-B80F-E461E6F58E7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62DAB4-8A00-4801-AD1D-A24F42648D0E}" type="doc">
      <dgm:prSet loTypeId="urn:microsoft.com/office/officeart/2005/8/layout/vProcess5" loCatId="process" qsTypeId="urn:microsoft.com/office/officeart/2005/8/quickstyle/3d3" qsCatId="3D" csTypeId="urn:microsoft.com/office/officeart/2005/8/colors/colorful3" csCatId="colorful" phldr="1"/>
      <dgm:spPr/>
    </dgm:pt>
    <dgm:pt modelId="{6673D8B6-F306-4AB7-8C7E-FA1AD495F24E}">
      <dgm:prSet phldrT="[Text]" custT="1"/>
      <dgm:spPr/>
      <dgm:t>
        <a:bodyPr/>
        <a:lstStyle/>
        <a:p>
          <a:r>
            <a:rPr lang="en-US" sz="2400" b="1" dirty="0"/>
            <a:t>III</a:t>
          </a:r>
          <a:r>
            <a:rPr lang="ka-GE" sz="2400" b="1" dirty="0"/>
            <a:t> დონე</a:t>
          </a:r>
          <a:r>
            <a:rPr lang="en-US" sz="2400" b="1" dirty="0"/>
            <a:t>  -</a:t>
          </a:r>
          <a:r>
            <a:rPr lang="ka-GE" sz="2400" b="1" dirty="0"/>
            <a:t> 7</a:t>
          </a:r>
          <a:r>
            <a:rPr lang="en-US" sz="2400" b="1" dirty="0"/>
            <a:t> </a:t>
          </a:r>
          <a:r>
            <a:rPr lang="ka-GE" sz="1800" b="1" dirty="0"/>
            <a:t>დაწესებულება</a:t>
          </a:r>
          <a:r>
            <a:rPr lang="en-US" sz="2400" b="1" dirty="0"/>
            <a:t>  </a:t>
          </a:r>
        </a:p>
      </dgm:t>
    </dgm:pt>
    <dgm:pt modelId="{539C38AE-F895-4593-AE64-49627F58272B}" type="parTrans" cxnId="{678492EF-0FF7-4567-B90D-02A53CF6B684}">
      <dgm:prSet/>
      <dgm:spPr/>
      <dgm:t>
        <a:bodyPr/>
        <a:lstStyle/>
        <a:p>
          <a:endParaRPr lang="en-US"/>
        </a:p>
      </dgm:t>
    </dgm:pt>
    <dgm:pt modelId="{0236C0F5-774C-4D70-A57C-D724F9203200}" type="sibTrans" cxnId="{678492EF-0FF7-4567-B90D-02A53CF6B684}">
      <dgm:prSet/>
      <dgm:spPr/>
      <dgm:t>
        <a:bodyPr/>
        <a:lstStyle/>
        <a:p>
          <a:endParaRPr lang="en-US"/>
        </a:p>
      </dgm:t>
    </dgm:pt>
    <dgm:pt modelId="{16CA0759-411B-4B74-B56A-DC046FAF7D27}">
      <dgm:prSet phldrT="[Text]" custT="1"/>
      <dgm:spPr>
        <a:solidFill>
          <a:srgbClr val="33AB94"/>
        </a:solidFill>
      </dgm:spPr>
      <dgm:t>
        <a:bodyPr/>
        <a:lstStyle/>
        <a:p>
          <a:r>
            <a:rPr lang="en-US" sz="2400" b="1" dirty="0"/>
            <a:t>II</a:t>
          </a:r>
          <a:r>
            <a:rPr lang="ka-GE" sz="2400" b="1" dirty="0"/>
            <a:t> დონე -</a:t>
          </a:r>
          <a:r>
            <a:rPr lang="en-US" sz="2400" b="1" dirty="0"/>
            <a:t> 40</a:t>
          </a:r>
          <a:r>
            <a:rPr lang="ka-GE" sz="2400" b="1" dirty="0"/>
            <a:t> </a:t>
          </a:r>
          <a:r>
            <a:rPr lang="ka-GE" sz="1800" b="1" dirty="0"/>
            <a:t>დაწესებულება</a:t>
          </a:r>
          <a:endParaRPr lang="en-US" sz="1800" b="1" dirty="0"/>
        </a:p>
      </dgm:t>
    </dgm:pt>
    <dgm:pt modelId="{A4266ABC-9D47-43A8-B1F6-20E830B018F3}" type="parTrans" cxnId="{AEEAEFCB-001D-4FB7-B063-1684461CE274}">
      <dgm:prSet/>
      <dgm:spPr/>
      <dgm:t>
        <a:bodyPr/>
        <a:lstStyle/>
        <a:p>
          <a:endParaRPr lang="en-US"/>
        </a:p>
      </dgm:t>
    </dgm:pt>
    <dgm:pt modelId="{2BD08FBB-869D-4149-9E2A-8AA4E81D3ACE}" type="sibTrans" cxnId="{AEEAEFCB-001D-4FB7-B063-1684461CE274}">
      <dgm:prSet/>
      <dgm:spPr/>
      <dgm:t>
        <a:bodyPr/>
        <a:lstStyle/>
        <a:p>
          <a:endParaRPr lang="en-US"/>
        </a:p>
      </dgm:t>
    </dgm:pt>
    <dgm:pt modelId="{C8C85D23-6ECD-4F96-9757-4D0E3F4B24C5}">
      <dgm:prSet phldrT="[Text]" custT="1"/>
      <dgm:spPr>
        <a:solidFill>
          <a:srgbClr val="19574B"/>
        </a:solidFill>
      </dgm:spPr>
      <dgm:t>
        <a:bodyPr/>
        <a:lstStyle/>
        <a:p>
          <a:r>
            <a:rPr lang="en-US" sz="2400" b="1" dirty="0"/>
            <a:t>I</a:t>
          </a:r>
          <a:r>
            <a:rPr lang="ka-GE" sz="2400" b="1" dirty="0"/>
            <a:t> დონე  - </a:t>
          </a:r>
          <a:r>
            <a:rPr lang="en-US" sz="2400" b="1" dirty="0"/>
            <a:t>25 </a:t>
          </a:r>
          <a:r>
            <a:rPr lang="ka-GE" sz="1600" b="1" dirty="0"/>
            <a:t>დაწესებულება</a:t>
          </a:r>
          <a:endParaRPr lang="en-US" sz="1600" b="1" dirty="0"/>
        </a:p>
      </dgm:t>
    </dgm:pt>
    <dgm:pt modelId="{DE145448-4C50-4720-BD37-087355C89F2F}" type="parTrans" cxnId="{69A70D99-D1CB-4DBC-BF5F-89E39D537DA1}">
      <dgm:prSet/>
      <dgm:spPr/>
      <dgm:t>
        <a:bodyPr/>
        <a:lstStyle/>
        <a:p>
          <a:endParaRPr lang="en-US"/>
        </a:p>
      </dgm:t>
    </dgm:pt>
    <dgm:pt modelId="{48A91621-ACC1-49AA-B4E5-E43838596D80}" type="sibTrans" cxnId="{69A70D99-D1CB-4DBC-BF5F-89E39D537DA1}">
      <dgm:prSet/>
      <dgm:spPr/>
      <dgm:t>
        <a:bodyPr/>
        <a:lstStyle/>
        <a:p>
          <a:endParaRPr lang="en-US"/>
        </a:p>
      </dgm:t>
    </dgm:pt>
    <dgm:pt modelId="{ECC16AAF-1256-4949-B582-EE88CE0ED7C8}">
      <dgm:prSet phldrT="[Text]" custT="1"/>
      <dgm:spPr/>
      <dgm:t>
        <a:bodyPr/>
        <a:lstStyle/>
        <a:p>
          <a:r>
            <a:rPr lang="en-US" sz="2400" b="1" dirty="0"/>
            <a:t>II</a:t>
          </a:r>
          <a:r>
            <a:rPr lang="ka-GE" sz="2400" b="1" dirty="0"/>
            <a:t>/</a:t>
          </a:r>
          <a:r>
            <a:rPr lang="en-US" sz="2400" b="1" dirty="0"/>
            <a:t>III</a:t>
          </a:r>
          <a:r>
            <a:rPr lang="ka-GE" sz="2400" b="1" dirty="0"/>
            <a:t> დონე - 6 </a:t>
          </a:r>
          <a:r>
            <a:rPr lang="ka-GE" sz="1800" b="1" dirty="0"/>
            <a:t>დაწესებულება</a:t>
          </a:r>
          <a:r>
            <a:rPr lang="en-US" sz="2400" b="1" dirty="0"/>
            <a:t>  </a:t>
          </a:r>
        </a:p>
      </dgm:t>
    </dgm:pt>
    <dgm:pt modelId="{B9AF0E6B-7562-4E5E-94D7-377678C0C0FB}" type="parTrans" cxnId="{FD6AD2DB-6BF3-45F8-ADFC-FDE0D4A980A1}">
      <dgm:prSet/>
      <dgm:spPr/>
      <dgm:t>
        <a:bodyPr/>
        <a:lstStyle/>
        <a:p>
          <a:endParaRPr lang="en-US"/>
        </a:p>
      </dgm:t>
    </dgm:pt>
    <dgm:pt modelId="{740321F4-CF99-453B-9F68-1F936013E0D0}" type="sibTrans" cxnId="{FD6AD2DB-6BF3-45F8-ADFC-FDE0D4A980A1}">
      <dgm:prSet/>
      <dgm:spPr/>
      <dgm:t>
        <a:bodyPr/>
        <a:lstStyle/>
        <a:p>
          <a:endParaRPr lang="en-US"/>
        </a:p>
      </dgm:t>
    </dgm:pt>
    <dgm:pt modelId="{44910E90-BF9F-4FC0-AC4E-6162F4C9595F}" type="pres">
      <dgm:prSet presAssocID="{2E62DAB4-8A00-4801-AD1D-A24F42648D0E}" presName="outerComposite" presStyleCnt="0">
        <dgm:presLayoutVars>
          <dgm:chMax val="5"/>
          <dgm:dir/>
          <dgm:resizeHandles val="exact"/>
        </dgm:presLayoutVars>
      </dgm:prSet>
      <dgm:spPr/>
    </dgm:pt>
    <dgm:pt modelId="{0BB0516A-7CCB-40FB-9B87-04EF3E402412}" type="pres">
      <dgm:prSet presAssocID="{2E62DAB4-8A00-4801-AD1D-A24F42648D0E}" presName="dummyMaxCanvas" presStyleCnt="0">
        <dgm:presLayoutVars/>
      </dgm:prSet>
      <dgm:spPr/>
    </dgm:pt>
    <dgm:pt modelId="{A4452676-7F09-4FE8-B8AA-D49DBBED6EC7}" type="pres">
      <dgm:prSet presAssocID="{2E62DAB4-8A00-4801-AD1D-A24F42648D0E}" presName="FourNodes_1" presStyleLbl="node1" presStyleIdx="0" presStyleCnt="4" custLinFactNeighborX="-6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FF49CA-F061-4DA1-9D47-20861655C770}" type="pres">
      <dgm:prSet presAssocID="{2E62DAB4-8A00-4801-AD1D-A24F42648D0E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E2CC10-6DC3-4239-B89F-78DEBC8AF79F}" type="pres">
      <dgm:prSet presAssocID="{2E62DAB4-8A00-4801-AD1D-A24F42648D0E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E0A5C6-1EF5-4014-8CE0-8F1BBC7834CD}" type="pres">
      <dgm:prSet presAssocID="{2E62DAB4-8A00-4801-AD1D-A24F42648D0E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939CE7-B2E1-40D7-9CFF-950CA47ED1C7}" type="pres">
      <dgm:prSet presAssocID="{2E62DAB4-8A00-4801-AD1D-A24F42648D0E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918633-6C84-489B-82F6-BDA779B3D142}" type="pres">
      <dgm:prSet presAssocID="{2E62DAB4-8A00-4801-AD1D-A24F42648D0E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415F76-CAE2-4227-934E-826F5BFE6D85}" type="pres">
      <dgm:prSet presAssocID="{2E62DAB4-8A00-4801-AD1D-A24F42648D0E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0AE9CF-9F07-4622-8DA0-2D6D6F52D814}" type="pres">
      <dgm:prSet presAssocID="{2E62DAB4-8A00-4801-AD1D-A24F42648D0E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8678F1-1EF9-49DE-8B99-30445EE4BB32}" type="pres">
      <dgm:prSet presAssocID="{2E62DAB4-8A00-4801-AD1D-A24F42648D0E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B14968-51BB-40E6-B3C7-F0E86E19F4AB}" type="pres">
      <dgm:prSet presAssocID="{2E62DAB4-8A00-4801-AD1D-A24F42648D0E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A6932F-8399-47A3-B12E-2A24857B0CA5}" type="pres">
      <dgm:prSet presAssocID="{2E62DAB4-8A00-4801-AD1D-A24F42648D0E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EEAEFCB-001D-4FB7-B063-1684461CE274}" srcId="{2E62DAB4-8A00-4801-AD1D-A24F42648D0E}" destId="{16CA0759-411B-4B74-B56A-DC046FAF7D27}" srcOrd="2" destOrd="0" parTransId="{A4266ABC-9D47-43A8-B1F6-20E830B018F3}" sibTransId="{2BD08FBB-869D-4149-9E2A-8AA4E81D3ACE}"/>
    <dgm:cxn modelId="{06361A0E-D742-4DEE-ABC6-A2C3AC628B73}" type="presOf" srcId="{740321F4-CF99-453B-9F68-1F936013E0D0}" destId="{2B918633-6C84-489B-82F6-BDA779B3D142}" srcOrd="0" destOrd="0" presId="urn:microsoft.com/office/officeart/2005/8/layout/vProcess5"/>
    <dgm:cxn modelId="{EC8AB79E-36A6-4D00-A473-FEC589FD4A97}" type="presOf" srcId="{16CA0759-411B-4B74-B56A-DC046FAF7D27}" destId="{FCB14968-51BB-40E6-B3C7-F0E86E19F4AB}" srcOrd="1" destOrd="0" presId="urn:microsoft.com/office/officeart/2005/8/layout/vProcess5"/>
    <dgm:cxn modelId="{FD6AD2DB-6BF3-45F8-ADFC-FDE0D4A980A1}" srcId="{2E62DAB4-8A00-4801-AD1D-A24F42648D0E}" destId="{ECC16AAF-1256-4949-B582-EE88CE0ED7C8}" srcOrd="1" destOrd="0" parTransId="{B9AF0E6B-7562-4E5E-94D7-377678C0C0FB}" sibTransId="{740321F4-CF99-453B-9F68-1F936013E0D0}"/>
    <dgm:cxn modelId="{9F507098-7ADA-4FB7-984D-F33E5BA678AC}" type="presOf" srcId="{2E62DAB4-8A00-4801-AD1D-A24F42648D0E}" destId="{44910E90-BF9F-4FC0-AC4E-6162F4C9595F}" srcOrd="0" destOrd="0" presId="urn:microsoft.com/office/officeart/2005/8/layout/vProcess5"/>
    <dgm:cxn modelId="{E7BE3FEA-F34B-4CE5-A9D3-44FDAB71F0EB}" type="presOf" srcId="{6673D8B6-F306-4AB7-8C7E-FA1AD495F24E}" destId="{CC0AE9CF-9F07-4622-8DA0-2D6D6F52D814}" srcOrd="1" destOrd="0" presId="urn:microsoft.com/office/officeart/2005/8/layout/vProcess5"/>
    <dgm:cxn modelId="{D7A6F96E-66EA-4459-A68A-CE0E48486EC4}" type="presOf" srcId="{16CA0759-411B-4B74-B56A-DC046FAF7D27}" destId="{0EE2CC10-6DC3-4239-B89F-78DEBC8AF79F}" srcOrd="0" destOrd="0" presId="urn:microsoft.com/office/officeart/2005/8/layout/vProcess5"/>
    <dgm:cxn modelId="{5154AF83-CF10-42B2-BB61-1CBECCFBE524}" type="presOf" srcId="{2BD08FBB-869D-4149-9E2A-8AA4E81D3ACE}" destId="{C5415F76-CAE2-4227-934E-826F5BFE6D85}" srcOrd="0" destOrd="0" presId="urn:microsoft.com/office/officeart/2005/8/layout/vProcess5"/>
    <dgm:cxn modelId="{4102C5A4-0EF0-40EB-B4A3-ED7FAFD323CB}" type="presOf" srcId="{C8C85D23-6ECD-4F96-9757-4D0E3F4B24C5}" destId="{F3E0A5C6-1EF5-4014-8CE0-8F1BBC7834CD}" srcOrd="0" destOrd="0" presId="urn:microsoft.com/office/officeart/2005/8/layout/vProcess5"/>
    <dgm:cxn modelId="{549C088C-BECC-452E-BF49-C97E8520B0F4}" type="presOf" srcId="{ECC16AAF-1256-4949-B582-EE88CE0ED7C8}" destId="{E08678F1-1EF9-49DE-8B99-30445EE4BB32}" srcOrd="1" destOrd="0" presId="urn:microsoft.com/office/officeart/2005/8/layout/vProcess5"/>
    <dgm:cxn modelId="{96A6E758-40C7-48D2-83AC-181DB27F131C}" type="presOf" srcId="{C8C85D23-6ECD-4F96-9757-4D0E3F4B24C5}" destId="{7EA6932F-8399-47A3-B12E-2A24857B0CA5}" srcOrd="1" destOrd="0" presId="urn:microsoft.com/office/officeart/2005/8/layout/vProcess5"/>
    <dgm:cxn modelId="{7B85CFAC-B467-4BEF-8405-3BDEC9CA4F27}" type="presOf" srcId="{6673D8B6-F306-4AB7-8C7E-FA1AD495F24E}" destId="{A4452676-7F09-4FE8-B8AA-D49DBBED6EC7}" srcOrd="0" destOrd="0" presId="urn:microsoft.com/office/officeart/2005/8/layout/vProcess5"/>
    <dgm:cxn modelId="{678492EF-0FF7-4567-B90D-02A53CF6B684}" srcId="{2E62DAB4-8A00-4801-AD1D-A24F42648D0E}" destId="{6673D8B6-F306-4AB7-8C7E-FA1AD495F24E}" srcOrd="0" destOrd="0" parTransId="{539C38AE-F895-4593-AE64-49627F58272B}" sibTransId="{0236C0F5-774C-4D70-A57C-D724F9203200}"/>
    <dgm:cxn modelId="{63F8637B-A00B-4CC2-A677-E8EB30EABBC7}" type="presOf" srcId="{ECC16AAF-1256-4949-B582-EE88CE0ED7C8}" destId="{82FF49CA-F061-4DA1-9D47-20861655C770}" srcOrd="0" destOrd="0" presId="urn:microsoft.com/office/officeart/2005/8/layout/vProcess5"/>
    <dgm:cxn modelId="{A0D6C3A6-68C1-45D4-96EC-5EEEAD2612BC}" type="presOf" srcId="{0236C0F5-774C-4D70-A57C-D724F9203200}" destId="{28939CE7-B2E1-40D7-9CFF-950CA47ED1C7}" srcOrd="0" destOrd="0" presId="urn:microsoft.com/office/officeart/2005/8/layout/vProcess5"/>
    <dgm:cxn modelId="{69A70D99-D1CB-4DBC-BF5F-89E39D537DA1}" srcId="{2E62DAB4-8A00-4801-AD1D-A24F42648D0E}" destId="{C8C85D23-6ECD-4F96-9757-4D0E3F4B24C5}" srcOrd="3" destOrd="0" parTransId="{DE145448-4C50-4720-BD37-087355C89F2F}" sibTransId="{48A91621-ACC1-49AA-B4E5-E43838596D80}"/>
    <dgm:cxn modelId="{48265FDD-E57E-420C-907C-E2128B67678E}" type="presParOf" srcId="{44910E90-BF9F-4FC0-AC4E-6162F4C9595F}" destId="{0BB0516A-7CCB-40FB-9B87-04EF3E402412}" srcOrd="0" destOrd="0" presId="urn:microsoft.com/office/officeart/2005/8/layout/vProcess5"/>
    <dgm:cxn modelId="{A8FEC143-AED3-4C9F-9A01-2F0B708F3478}" type="presParOf" srcId="{44910E90-BF9F-4FC0-AC4E-6162F4C9595F}" destId="{A4452676-7F09-4FE8-B8AA-D49DBBED6EC7}" srcOrd="1" destOrd="0" presId="urn:microsoft.com/office/officeart/2005/8/layout/vProcess5"/>
    <dgm:cxn modelId="{38C7165B-905A-4307-8513-FC813CAEEED1}" type="presParOf" srcId="{44910E90-BF9F-4FC0-AC4E-6162F4C9595F}" destId="{82FF49CA-F061-4DA1-9D47-20861655C770}" srcOrd="2" destOrd="0" presId="urn:microsoft.com/office/officeart/2005/8/layout/vProcess5"/>
    <dgm:cxn modelId="{B8A1110A-C770-4397-BFD1-8961DF85D526}" type="presParOf" srcId="{44910E90-BF9F-4FC0-AC4E-6162F4C9595F}" destId="{0EE2CC10-6DC3-4239-B89F-78DEBC8AF79F}" srcOrd="3" destOrd="0" presId="urn:microsoft.com/office/officeart/2005/8/layout/vProcess5"/>
    <dgm:cxn modelId="{28BE3A1F-37E1-4901-BF5D-08C4B1D46143}" type="presParOf" srcId="{44910E90-BF9F-4FC0-AC4E-6162F4C9595F}" destId="{F3E0A5C6-1EF5-4014-8CE0-8F1BBC7834CD}" srcOrd="4" destOrd="0" presId="urn:microsoft.com/office/officeart/2005/8/layout/vProcess5"/>
    <dgm:cxn modelId="{19A486DB-20F2-4D5F-B88B-500BE876FD33}" type="presParOf" srcId="{44910E90-BF9F-4FC0-AC4E-6162F4C9595F}" destId="{28939CE7-B2E1-40D7-9CFF-950CA47ED1C7}" srcOrd="5" destOrd="0" presId="urn:microsoft.com/office/officeart/2005/8/layout/vProcess5"/>
    <dgm:cxn modelId="{4CD17006-3FF0-417D-8FC7-36155F9753A5}" type="presParOf" srcId="{44910E90-BF9F-4FC0-AC4E-6162F4C9595F}" destId="{2B918633-6C84-489B-82F6-BDA779B3D142}" srcOrd="6" destOrd="0" presId="urn:microsoft.com/office/officeart/2005/8/layout/vProcess5"/>
    <dgm:cxn modelId="{87E0B7CE-2A20-43FA-B60B-FF6ED1082DEF}" type="presParOf" srcId="{44910E90-BF9F-4FC0-AC4E-6162F4C9595F}" destId="{C5415F76-CAE2-4227-934E-826F5BFE6D85}" srcOrd="7" destOrd="0" presId="urn:microsoft.com/office/officeart/2005/8/layout/vProcess5"/>
    <dgm:cxn modelId="{AED26462-06D7-4F26-A8C9-56227A720EE4}" type="presParOf" srcId="{44910E90-BF9F-4FC0-AC4E-6162F4C9595F}" destId="{CC0AE9CF-9F07-4622-8DA0-2D6D6F52D814}" srcOrd="8" destOrd="0" presId="urn:microsoft.com/office/officeart/2005/8/layout/vProcess5"/>
    <dgm:cxn modelId="{6197FAC5-D61D-4D8C-ABFA-CCBB8236064D}" type="presParOf" srcId="{44910E90-BF9F-4FC0-AC4E-6162F4C9595F}" destId="{E08678F1-1EF9-49DE-8B99-30445EE4BB32}" srcOrd="9" destOrd="0" presId="urn:microsoft.com/office/officeart/2005/8/layout/vProcess5"/>
    <dgm:cxn modelId="{6DEC3854-CC20-4AEA-A43A-FEBD6DFF779D}" type="presParOf" srcId="{44910E90-BF9F-4FC0-AC4E-6162F4C9595F}" destId="{FCB14968-51BB-40E6-B3C7-F0E86E19F4AB}" srcOrd="10" destOrd="0" presId="urn:microsoft.com/office/officeart/2005/8/layout/vProcess5"/>
    <dgm:cxn modelId="{A449B988-B7CA-46E3-B249-AACBD1BDEB1B}" type="presParOf" srcId="{44910E90-BF9F-4FC0-AC4E-6162F4C9595F}" destId="{7EA6932F-8399-47A3-B12E-2A24857B0CA5}" srcOrd="11" destOrd="0" presId="urn:microsoft.com/office/officeart/2005/8/layout/vProcess5"/>
  </dgm:cxnLst>
  <dgm:bg/>
  <dgm:whole>
    <a:ln w="3175"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E45CE85-A1C9-44D5-A6FC-A31FF453C7C5}" type="doc">
      <dgm:prSet loTypeId="urn:microsoft.com/office/officeart/2008/layout/VerticalCurvedList" loCatId="list" qsTypeId="urn:microsoft.com/office/officeart/2005/8/quickstyle/3d4" qsCatId="3D" csTypeId="urn:microsoft.com/office/officeart/2005/8/colors/accent3_3" csCatId="accent3" phldr="1"/>
      <dgm:spPr/>
      <dgm:t>
        <a:bodyPr/>
        <a:lstStyle/>
        <a:p>
          <a:endParaRPr lang="en-GB"/>
        </a:p>
      </dgm:t>
    </dgm:pt>
    <dgm:pt modelId="{54775686-2367-4D45-B091-4C5E77C5F8E0}">
      <dgm:prSet phldrT="[Text]"/>
      <dgm:spPr>
        <a:solidFill>
          <a:srgbClr val="03AA90"/>
        </a:solidFill>
      </dgm:spPr>
      <dgm:t>
        <a:bodyPr/>
        <a:lstStyle/>
        <a:p>
          <a:r>
            <a:rPr lang="ka-GE" dirty="0"/>
            <a:t>მშობიარობა </a:t>
          </a:r>
          <a:r>
            <a:rPr lang="ka-GE" dirty="0" smtClean="0"/>
            <a:t>14.000.000ლარი</a:t>
          </a:r>
          <a:endParaRPr lang="en-GB" dirty="0"/>
        </a:p>
      </dgm:t>
    </dgm:pt>
    <dgm:pt modelId="{33F8EBE6-D0F8-4280-AFF4-A787A92B22C9}" type="parTrans" cxnId="{E2C9C9D3-68DE-4B7D-BC0B-D1C5E07771E7}">
      <dgm:prSet/>
      <dgm:spPr/>
      <dgm:t>
        <a:bodyPr/>
        <a:lstStyle/>
        <a:p>
          <a:endParaRPr lang="en-GB"/>
        </a:p>
      </dgm:t>
    </dgm:pt>
    <dgm:pt modelId="{4FDB9FAE-5577-4319-802B-A2DB6B1E17C7}" type="sibTrans" cxnId="{E2C9C9D3-68DE-4B7D-BC0B-D1C5E07771E7}">
      <dgm:prSet/>
      <dgm:spPr>
        <a:solidFill>
          <a:srgbClr val="06021C"/>
        </a:solidFill>
      </dgm:spPr>
      <dgm:t>
        <a:bodyPr/>
        <a:lstStyle/>
        <a:p>
          <a:endParaRPr lang="en-GB"/>
        </a:p>
      </dgm:t>
    </dgm:pt>
    <dgm:pt modelId="{D13E8005-7F7E-4D08-A56D-3201799DF2E5}">
      <dgm:prSet phldrT="[Text]"/>
      <dgm:spPr>
        <a:solidFill>
          <a:srgbClr val="03AA90"/>
        </a:solidFill>
      </dgm:spPr>
      <dgm:t>
        <a:bodyPr/>
        <a:lstStyle/>
        <a:p>
          <a:r>
            <a:rPr lang="ka-GE" dirty="0"/>
            <a:t>საკეისრო კვეთა </a:t>
          </a:r>
          <a:r>
            <a:rPr lang="ka-GE" dirty="0" smtClean="0"/>
            <a:t>12.000.000ლარი</a:t>
          </a:r>
          <a:endParaRPr lang="en-GB" dirty="0"/>
        </a:p>
      </dgm:t>
    </dgm:pt>
    <dgm:pt modelId="{B5F10609-024B-4D9E-A637-DEB6B5BE4D72}" type="parTrans" cxnId="{155A3F26-26FC-4762-96DE-F01AF54EF421}">
      <dgm:prSet/>
      <dgm:spPr/>
      <dgm:t>
        <a:bodyPr/>
        <a:lstStyle/>
        <a:p>
          <a:endParaRPr lang="en-GB"/>
        </a:p>
      </dgm:t>
    </dgm:pt>
    <dgm:pt modelId="{A2531BFD-EC90-4923-B6F7-96389E68632A}" type="sibTrans" cxnId="{155A3F26-26FC-4762-96DE-F01AF54EF421}">
      <dgm:prSet/>
      <dgm:spPr/>
      <dgm:t>
        <a:bodyPr/>
        <a:lstStyle/>
        <a:p>
          <a:endParaRPr lang="en-GB"/>
        </a:p>
      </dgm:t>
    </dgm:pt>
    <dgm:pt modelId="{E884E8EE-8858-4645-93DA-3B817DB27255}">
      <dgm:prSet phldrT="[Text]"/>
      <dgm:spPr>
        <a:solidFill>
          <a:srgbClr val="03AA90"/>
        </a:solidFill>
      </dgm:spPr>
      <dgm:t>
        <a:bodyPr/>
        <a:lstStyle/>
        <a:p>
          <a:r>
            <a:rPr lang="ka-GE" dirty="0" smtClean="0"/>
            <a:t>ინტენსიური </a:t>
          </a:r>
          <a:r>
            <a:rPr lang="ka-GE" dirty="0"/>
            <a:t>მოვლა </a:t>
          </a:r>
          <a:r>
            <a:rPr lang="ka-GE" dirty="0" smtClean="0"/>
            <a:t>43.579.000ლარი</a:t>
          </a:r>
          <a:endParaRPr lang="en-GB" dirty="0"/>
        </a:p>
      </dgm:t>
    </dgm:pt>
    <dgm:pt modelId="{DDAFB2A2-9827-40AC-8CAA-42C692A837BF}" type="parTrans" cxnId="{50447A8D-FD49-4658-8D1C-0318AB06097D}">
      <dgm:prSet/>
      <dgm:spPr/>
      <dgm:t>
        <a:bodyPr/>
        <a:lstStyle/>
        <a:p>
          <a:endParaRPr lang="en-GB"/>
        </a:p>
      </dgm:t>
    </dgm:pt>
    <dgm:pt modelId="{31948113-9AAF-41BB-9663-23CD7B8623D0}" type="sibTrans" cxnId="{50447A8D-FD49-4658-8D1C-0318AB06097D}">
      <dgm:prSet/>
      <dgm:spPr/>
      <dgm:t>
        <a:bodyPr/>
        <a:lstStyle/>
        <a:p>
          <a:endParaRPr lang="en-GB"/>
        </a:p>
      </dgm:t>
    </dgm:pt>
    <dgm:pt modelId="{B8FDF589-A8D3-4F40-830E-BB2287688896}" type="pres">
      <dgm:prSet presAssocID="{9E45CE85-A1C9-44D5-A6FC-A31FF453C7C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FCB9E246-56F3-4D32-AA69-D49EDFBE465C}" type="pres">
      <dgm:prSet presAssocID="{9E45CE85-A1C9-44D5-A6FC-A31FF453C7C5}" presName="Name1" presStyleCnt="0"/>
      <dgm:spPr/>
    </dgm:pt>
    <dgm:pt modelId="{153B233C-9128-450A-9260-1D9B1D2771AC}" type="pres">
      <dgm:prSet presAssocID="{9E45CE85-A1C9-44D5-A6FC-A31FF453C7C5}" presName="cycle" presStyleCnt="0"/>
      <dgm:spPr/>
    </dgm:pt>
    <dgm:pt modelId="{FE668064-B61B-42C3-B3E7-BDDDBF5A88B9}" type="pres">
      <dgm:prSet presAssocID="{9E45CE85-A1C9-44D5-A6FC-A31FF453C7C5}" presName="srcNode" presStyleLbl="node1" presStyleIdx="0" presStyleCnt="3"/>
      <dgm:spPr/>
    </dgm:pt>
    <dgm:pt modelId="{A8EF754D-5892-4989-BD6F-7386878ED393}" type="pres">
      <dgm:prSet presAssocID="{9E45CE85-A1C9-44D5-A6FC-A31FF453C7C5}" presName="conn" presStyleLbl="parChTrans1D2" presStyleIdx="0" presStyleCnt="1"/>
      <dgm:spPr/>
      <dgm:t>
        <a:bodyPr/>
        <a:lstStyle/>
        <a:p>
          <a:endParaRPr lang="en-US"/>
        </a:p>
      </dgm:t>
    </dgm:pt>
    <dgm:pt modelId="{82C4DA79-6792-4C58-A1FE-3375E69F6349}" type="pres">
      <dgm:prSet presAssocID="{9E45CE85-A1C9-44D5-A6FC-A31FF453C7C5}" presName="extraNode" presStyleLbl="node1" presStyleIdx="0" presStyleCnt="3"/>
      <dgm:spPr/>
    </dgm:pt>
    <dgm:pt modelId="{7607F483-4EAB-40BF-9187-22FD1A0DA7B7}" type="pres">
      <dgm:prSet presAssocID="{9E45CE85-A1C9-44D5-A6FC-A31FF453C7C5}" presName="dstNode" presStyleLbl="node1" presStyleIdx="0" presStyleCnt="3"/>
      <dgm:spPr/>
    </dgm:pt>
    <dgm:pt modelId="{2E4A3F38-D529-4058-8FD6-4D9B62832296}" type="pres">
      <dgm:prSet presAssocID="{54775686-2367-4D45-B091-4C5E77C5F8E0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29E46E-9BBD-44AE-8F34-13D1D3B618C7}" type="pres">
      <dgm:prSet presAssocID="{54775686-2367-4D45-B091-4C5E77C5F8E0}" presName="accent_1" presStyleCnt="0"/>
      <dgm:spPr/>
    </dgm:pt>
    <dgm:pt modelId="{E364F038-299E-4FE4-B52C-510D5FEB184B}" type="pres">
      <dgm:prSet presAssocID="{54775686-2367-4D45-B091-4C5E77C5F8E0}" presName="accentRepeatNode" presStyleLbl="solidFgAcc1" presStyleIdx="0" presStyleCnt="3"/>
      <dgm:spPr/>
    </dgm:pt>
    <dgm:pt modelId="{840CE6C8-D656-46D5-9024-4DEAF68BC567}" type="pres">
      <dgm:prSet presAssocID="{D13E8005-7F7E-4D08-A56D-3201799DF2E5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E291C4-D4EE-4D0A-9C05-E9AE23367702}" type="pres">
      <dgm:prSet presAssocID="{D13E8005-7F7E-4D08-A56D-3201799DF2E5}" presName="accent_2" presStyleCnt="0"/>
      <dgm:spPr/>
    </dgm:pt>
    <dgm:pt modelId="{B8BD3222-DDAC-43D3-80C2-555B3DF9F3ED}" type="pres">
      <dgm:prSet presAssocID="{D13E8005-7F7E-4D08-A56D-3201799DF2E5}" presName="accentRepeatNode" presStyleLbl="solidFgAcc1" presStyleIdx="1" presStyleCnt="3"/>
      <dgm:spPr/>
    </dgm:pt>
    <dgm:pt modelId="{65B24D0D-FE70-431B-8555-64E0C56E116B}" type="pres">
      <dgm:prSet presAssocID="{E884E8EE-8858-4645-93DA-3B817DB27255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EEC434-E6EC-4657-8B45-EDFD5F9167D6}" type="pres">
      <dgm:prSet presAssocID="{E884E8EE-8858-4645-93DA-3B817DB27255}" presName="accent_3" presStyleCnt="0"/>
      <dgm:spPr/>
    </dgm:pt>
    <dgm:pt modelId="{07F92CEE-6568-489E-A7F0-4F017F391109}" type="pres">
      <dgm:prSet presAssocID="{E884E8EE-8858-4645-93DA-3B817DB27255}" presName="accentRepeatNode" presStyleLbl="solidFgAcc1" presStyleIdx="2" presStyleCnt="3"/>
      <dgm:spPr/>
    </dgm:pt>
  </dgm:ptLst>
  <dgm:cxnLst>
    <dgm:cxn modelId="{50447A8D-FD49-4658-8D1C-0318AB06097D}" srcId="{9E45CE85-A1C9-44D5-A6FC-A31FF453C7C5}" destId="{E884E8EE-8858-4645-93DA-3B817DB27255}" srcOrd="2" destOrd="0" parTransId="{DDAFB2A2-9827-40AC-8CAA-42C692A837BF}" sibTransId="{31948113-9AAF-41BB-9663-23CD7B8623D0}"/>
    <dgm:cxn modelId="{7908F53A-D042-4DAD-B2CF-5D6998686675}" type="presOf" srcId="{D13E8005-7F7E-4D08-A56D-3201799DF2E5}" destId="{840CE6C8-D656-46D5-9024-4DEAF68BC567}" srcOrd="0" destOrd="0" presId="urn:microsoft.com/office/officeart/2008/layout/VerticalCurvedList"/>
    <dgm:cxn modelId="{E2C9C9D3-68DE-4B7D-BC0B-D1C5E07771E7}" srcId="{9E45CE85-A1C9-44D5-A6FC-A31FF453C7C5}" destId="{54775686-2367-4D45-B091-4C5E77C5F8E0}" srcOrd="0" destOrd="0" parTransId="{33F8EBE6-D0F8-4280-AFF4-A787A92B22C9}" sibTransId="{4FDB9FAE-5577-4319-802B-A2DB6B1E17C7}"/>
    <dgm:cxn modelId="{52CD06A0-CA67-4E84-A40D-70E1225B2208}" type="presOf" srcId="{9E45CE85-A1C9-44D5-A6FC-A31FF453C7C5}" destId="{B8FDF589-A8D3-4F40-830E-BB2287688896}" srcOrd="0" destOrd="0" presId="urn:microsoft.com/office/officeart/2008/layout/VerticalCurvedList"/>
    <dgm:cxn modelId="{6E642A92-8D90-4B75-BBA0-403C91B62366}" type="presOf" srcId="{E884E8EE-8858-4645-93DA-3B817DB27255}" destId="{65B24D0D-FE70-431B-8555-64E0C56E116B}" srcOrd="0" destOrd="0" presId="urn:microsoft.com/office/officeart/2008/layout/VerticalCurvedList"/>
    <dgm:cxn modelId="{18F2C5EA-1AF1-4AA0-9DDC-91D779FBD0B5}" type="presOf" srcId="{4FDB9FAE-5577-4319-802B-A2DB6B1E17C7}" destId="{A8EF754D-5892-4989-BD6F-7386878ED393}" srcOrd="0" destOrd="0" presId="urn:microsoft.com/office/officeart/2008/layout/VerticalCurvedList"/>
    <dgm:cxn modelId="{155A3F26-26FC-4762-96DE-F01AF54EF421}" srcId="{9E45CE85-A1C9-44D5-A6FC-A31FF453C7C5}" destId="{D13E8005-7F7E-4D08-A56D-3201799DF2E5}" srcOrd="1" destOrd="0" parTransId="{B5F10609-024B-4D9E-A637-DEB6B5BE4D72}" sibTransId="{A2531BFD-EC90-4923-B6F7-96389E68632A}"/>
    <dgm:cxn modelId="{AE733091-EF80-410F-AE6F-C1CC3F7B375A}" type="presOf" srcId="{54775686-2367-4D45-B091-4C5E77C5F8E0}" destId="{2E4A3F38-D529-4058-8FD6-4D9B62832296}" srcOrd="0" destOrd="0" presId="urn:microsoft.com/office/officeart/2008/layout/VerticalCurvedList"/>
    <dgm:cxn modelId="{7AB7C012-B3E5-48C1-973C-714B409DB899}" type="presParOf" srcId="{B8FDF589-A8D3-4F40-830E-BB2287688896}" destId="{FCB9E246-56F3-4D32-AA69-D49EDFBE465C}" srcOrd="0" destOrd="0" presId="urn:microsoft.com/office/officeart/2008/layout/VerticalCurvedList"/>
    <dgm:cxn modelId="{86F6A266-8B4E-4CB3-8808-C82B39FE3AEF}" type="presParOf" srcId="{FCB9E246-56F3-4D32-AA69-D49EDFBE465C}" destId="{153B233C-9128-450A-9260-1D9B1D2771AC}" srcOrd="0" destOrd="0" presId="urn:microsoft.com/office/officeart/2008/layout/VerticalCurvedList"/>
    <dgm:cxn modelId="{337EF08D-0DFA-4520-9FAD-3063ADEB8105}" type="presParOf" srcId="{153B233C-9128-450A-9260-1D9B1D2771AC}" destId="{FE668064-B61B-42C3-B3E7-BDDDBF5A88B9}" srcOrd="0" destOrd="0" presId="urn:microsoft.com/office/officeart/2008/layout/VerticalCurvedList"/>
    <dgm:cxn modelId="{1EEA6647-3A0F-441D-8283-9C2174DAA2EA}" type="presParOf" srcId="{153B233C-9128-450A-9260-1D9B1D2771AC}" destId="{A8EF754D-5892-4989-BD6F-7386878ED393}" srcOrd="1" destOrd="0" presId="urn:microsoft.com/office/officeart/2008/layout/VerticalCurvedList"/>
    <dgm:cxn modelId="{FEE5675E-38F2-46B6-894A-49F0EAD3980F}" type="presParOf" srcId="{153B233C-9128-450A-9260-1D9B1D2771AC}" destId="{82C4DA79-6792-4C58-A1FE-3375E69F6349}" srcOrd="2" destOrd="0" presId="urn:microsoft.com/office/officeart/2008/layout/VerticalCurvedList"/>
    <dgm:cxn modelId="{7E26708D-5783-457E-AD5A-6E5CECF309A7}" type="presParOf" srcId="{153B233C-9128-450A-9260-1D9B1D2771AC}" destId="{7607F483-4EAB-40BF-9187-22FD1A0DA7B7}" srcOrd="3" destOrd="0" presId="urn:microsoft.com/office/officeart/2008/layout/VerticalCurvedList"/>
    <dgm:cxn modelId="{94FF8362-76D4-4DD1-BA66-6CA3D5FFC506}" type="presParOf" srcId="{FCB9E246-56F3-4D32-AA69-D49EDFBE465C}" destId="{2E4A3F38-D529-4058-8FD6-4D9B62832296}" srcOrd="1" destOrd="0" presId="urn:microsoft.com/office/officeart/2008/layout/VerticalCurvedList"/>
    <dgm:cxn modelId="{F274D256-8C28-4318-8F67-54805657415F}" type="presParOf" srcId="{FCB9E246-56F3-4D32-AA69-D49EDFBE465C}" destId="{C629E46E-9BBD-44AE-8F34-13D1D3B618C7}" srcOrd="2" destOrd="0" presId="urn:microsoft.com/office/officeart/2008/layout/VerticalCurvedList"/>
    <dgm:cxn modelId="{5F5182B9-CDCC-40E2-ADC4-DE1417F850A4}" type="presParOf" srcId="{C629E46E-9BBD-44AE-8F34-13D1D3B618C7}" destId="{E364F038-299E-4FE4-B52C-510D5FEB184B}" srcOrd="0" destOrd="0" presId="urn:microsoft.com/office/officeart/2008/layout/VerticalCurvedList"/>
    <dgm:cxn modelId="{4D957408-A894-4BE2-98FB-054F0310E837}" type="presParOf" srcId="{FCB9E246-56F3-4D32-AA69-D49EDFBE465C}" destId="{840CE6C8-D656-46D5-9024-4DEAF68BC567}" srcOrd="3" destOrd="0" presId="urn:microsoft.com/office/officeart/2008/layout/VerticalCurvedList"/>
    <dgm:cxn modelId="{6B69EB33-2664-487B-B391-A75CCFA4FF98}" type="presParOf" srcId="{FCB9E246-56F3-4D32-AA69-D49EDFBE465C}" destId="{10E291C4-D4EE-4D0A-9C05-E9AE23367702}" srcOrd="4" destOrd="0" presId="urn:microsoft.com/office/officeart/2008/layout/VerticalCurvedList"/>
    <dgm:cxn modelId="{953043A9-B49E-49B5-B207-0D2F44696837}" type="presParOf" srcId="{10E291C4-D4EE-4D0A-9C05-E9AE23367702}" destId="{B8BD3222-DDAC-43D3-80C2-555B3DF9F3ED}" srcOrd="0" destOrd="0" presId="urn:microsoft.com/office/officeart/2008/layout/VerticalCurvedList"/>
    <dgm:cxn modelId="{E5E8A3D8-ADE1-4A58-BBBC-058A6AD18677}" type="presParOf" srcId="{FCB9E246-56F3-4D32-AA69-D49EDFBE465C}" destId="{65B24D0D-FE70-431B-8555-64E0C56E116B}" srcOrd="5" destOrd="0" presId="urn:microsoft.com/office/officeart/2008/layout/VerticalCurvedList"/>
    <dgm:cxn modelId="{CD639807-858D-4BBC-B736-78240417DB0D}" type="presParOf" srcId="{FCB9E246-56F3-4D32-AA69-D49EDFBE465C}" destId="{CDEEC434-E6EC-4657-8B45-EDFD5F9167D6}" srcOrd="6" destOrd="0" presId="urn:microsoft.com/office/officeart/2008/layout/VerticalCurvedList"/>
    <dgm:cxn modelId="{FF71EFA0-8BF9-4642-97FB-EAD484F4A103}" type="presParOf" srcId="{CDEEC434-E6EC-4657-8B45-EDFD5F9167D6}" destId="{07F92CEE-6568-489E-A7F0-4F017F39110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359E086-3932-412D-B6B2-00B3E221C6DF}" type="doc">
      <dgm:prSet loTypeId="urn:microsoft.com/office/officeart/2005/8/layout/lProcess1" loCatId="process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en-US"/>
        </a:p>
      </dgm:t>
    </dgm:pt>
    <dgm:pt modelId="{D6C89FF8-0F3B-40EE-A95E-0F8662B7521E}">
      <dgm:prSet phldrT="[Text]"/>
      <dgm:spPr>
        <a:solidFill>
          <a:schemeClr val="accent5"/>
        </a:solidFill>
      </dgm:spPr>
      <dgm:t>
        <a:bodyPr/>
        <a:lstStyle/>
        <a:p>
          <a:r>
            <a:rPr lang="en-US" smtClean="0"/>
            <a:t>2017</a:t>
          </a:r>
          <a:endParaRPr lang="en-US" dirty="0"/>
        </a:p>
      </dgm:t>
    </dgm:pt>
    <dgm:pt modelId="{95314E99-9D37-4E53-8999-F8B507EDD68F}" type="parTrans" cxnId="{FE0352F0-B328-4958-90D0-9F553E964544}">
      <dgm:prSet/>
      <dgm:spPr/>
      <dgm:t>
        <a:bodyPr/>
        <a:lstStyle/>
        <a:p>
          <a:endParaRPr lang="en-US"/>
        </a:p>
      </dgm:t>
    </dgm:pt>
    <dgm:pt modelId="{0542ECDF-5C8C-40C9-9CEB-1FF9F9678D21}" type="sibTrans" cxnId="{FE0352F0-B328-4958-90D0-9F553E964544}">
      <dgm:prSet/>
      <dgm:spPr/>
      <dgm:t>
        <a:bodyPr/>
        <a:lstStyle/>
        <a:p>
          <a:endParaRPr lang="en-US"/>
        </a:p>
      </dgm:t>
    </dgm:pt>
    <dgm:pt modelId="{AFAF6BD3-0644-4FD0-8184-5E769EB3848A}">
      <dgm:prSet phldrT="[Text]"/>
      <dgm:spPr/>
      <dgm:t>
        <a:bodyPr/>
        <a:lstStyle/>
        <a:p>
          <a:r>
            <a:rPr lang="ka-GE" dirty="0" smtClean="0">
              <a:solidFill>
                <a:srgbClr val="2C9492"/>
              </a:solidFill>
            </a:rPr>
            <a:t>53,293</a:t>
          </a:r>
          <a:endParaRPr lang="en-US" dirty="0">
            <a:solidFill>
              <a:srgbClr val="2C9492"/>
            </a:solidFill>
          </a:endParaRPr>
        </a:p>
      </dgm:t>
    </dgm:pt>
    <dgm:pt modelId="{77CDF8F8-BBFE-4FCD-985F-577F8DEA6443}" type="parTrans" cxnId="{EC931A17-C12F-4DEB-AF45-FBE7CC0E7758}">
      <dgm:prSet/>
      <dgm:spPr/>
      <dgm:t>
        <a:bodyPr/>
        <a:lstStyle/>
        <a:p>
          <a:endParaRPr lang="en-US"/>
        </a:p>
      </dgm:t>
    </dgm:pt>
    <dgm:pt modelId="{01CAA93C-21B9-4385-8854-E7C0885847CF}" type="sibTrans" cxnId="{EC931A17-C12F-4DEB-AF45-FBE7CC0E7758}">
      <dgm:prSet/>
      <dgm:spPr/>
      <dgm:t>
        <a:bodyPr/>
        <a:lstStyle/>
        <a:p>
          <a:endParaRPr lang="en-US"/>
        </a:p>
      </dgm:t>
    </dgm:pt>
    <dgm:pt modelId="{6E7D40A3-64F3-48C3-B6BE-FA80FCADFF7C}">
      <dgm:prSet phldrT="[Text]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dirty="0" smtClean="0">
              <a:solidFill>
                <a:srgbClr val="2C9492"/>
              </a:solidFill>
            </a:rPr>
            <a:t>7161</a:t>
          </a:r>
          <a:endParaRPr lang="en-US" dirty="0">
            <a:solidFill>
              <a:srgbClr val="2C9492"/>
            </a:solidFill>
          </a:endParaRPr>
        </a:p>
      </dgm:t>
    </dgm:pt>
    <dgm:pt modelId="{94A6E0DE-2BD9-400C-8596-A6E456565AC4}" type="parTrans" cxnId="{8C0CCF18-26AF-490E-BB35-596899C6C6F2}">
      <dgm:prSet/>
      <dgm:spPr/>
      <dgm:t>
        <a:bodyPr/>
        <a:lstStyle/>
        <a:p>
          <a:endParaRPr lang="en-US"/>
        </a:p>
      </dgm:t>
    </dgm:pt>
    <dgm:pt modelId="{25C5AA50-4F18-435E-B922-411C610934C4}" type="sibTrans" cxnId="{8C0CCF18-26AF-490E-BB35-596899C6C6F2}">
      <dgm:prSet/>
      <dgm:spPr/>
      <dgm:t>
        <a:bodyPr/>
        <a:lstStyle/>
        <a:p>
          <a:endParaRPr lang="en-US"/>
        </a:p>
      </dgm:t>
    </dgm:pt>
    <dgm:pt modelId="{4CB47818-1EE9-4AAD-B274-280B71FEE4EA}">
      <dgm:prSet phldrT="[Text]"/>
      <dgm:spPr>
        <a:solidFill>
          <a:schemeClr val="accent5"/>
        </a:solidFill>
      </dgm:spPr>
      <dgm:t>
        <a:bodyPr/>
        <a:lstStyle/>
        <a:p>
          <a:r>
            <a:rPr lang="en-US" dirty="0" smtClean="0"/>
            <a:t>2018</a:t>
          </a:r>
          <a:endParaRPr lang="en-US" dirty="0"/>
        </a:p>
      </dgm:t>
    </dgm:pt>
    <dgm:pt modelId="{64FB2C25-7CB6-4E9C-A462-467BD671195D}" type="parTrans" cxnId="{B0CA43AC-9C15-4B35-87CD-97FD5107CD22}">
      <dgm:prSet/>
      <dgm:spPr/>
      <dgm:t>
        <a:bodyPr/>
        <a:lstStyle/>
        <a:p>
          <a:endParaRPr lang="en-US"/>
        </a:p>
      </dgm:t>
    </dgm:pt>
    <dgm:pt modelId="{5091464D-1C30-4572-AF4F-1441E2CDCF91}" type="sibTrans" cxnId="{B0CA43AC-9C15-4B35-87CD-97FD5107CD22}">
      <dgm:prSet/>
      <dgm:spPr/>
      <dgm:t>
        <a:bodyPr/>
        <a:lstStyle/>
        <a:p>
          <a:endParaRPr lang="en-US"/>
        </a:p>
      </dgm:t>
    </dgm:pt>
    <dgm:pt modelId="{C51FA7D0-3D98-4188-A9E3-46331E81B467}">
      <dgm:prSet phldrT="[Text]"/>
      <dgm:spPr/>
      <dgm:t>
        <a:bodyPr/>
        <a:lstStyle/>
        <a:p>
          <a:r>
            <a:rPr lang="ka-GE" dirty="0" smtClean="0">
              <a:solidFill>
                <a:srgbClr val="2C9492"/>
              </a:solidFill>
            </a:rPr>
            <a:t>51,138</a:t>
          </a:r>
          <a:endParaRPr lang="en-US" dirty="0">
            <a:solidFill>
              <a:srgbClr val="2C9492"/>
            </a:solidFill>
          </a:endParaRPr>
        </a:p>
      </dgm:t>
    </dgm:pt>
    <dgm:pt modelId="{34214220-90D2-45AD-83F3-4FC7B54ED4D2}" type="parTrans" cxnId="{9EAA5B0A-EE05-47EE-AE08-642928762325}">
      <dgm:prSet/>
      <dgm:spPr/>
      <dgm:t>
        <a:bodyPr/>
        <a:lstStyle/>
        <a:p>
          <a:endParaRPr lang="en-US"/>
        </a:p>
      </dgm:t>
    </dgm:pt>
    <dgm:pt modelId="{1FACF6CE-7BA8-4261-8368-5AFAB02D1E98}" type="sibTrans" cxnId="{9EAA5B0A-EE05-47EE-AE08-642928762325}">
      <dgm:prSet/>
      <dgm:spPr/>
      <dgm:t>
        <a:bodyPr/>
        <a:lstStyle/>
        <a:p>
          <a:endParaRPr lang="en-US"/>
        </a:p>
      </dgm:t>
    </dgm:pt>
    <dgm:pt modelId="{54B06912-2390-4587-AB8C-58D765FCB6B3}">
      <dgm:prSet phldrT="[Text]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dirty="0" smtClean="0">
              <a:solidFill>
                <a:srgbClr val="2C9492"/>
              </a:solidFill>
            </a:rPr>
            <a:t>7586</a:t>
          </a:r>
          <a:endParaRPr lang="en-US" dirty="0">
            <a:solidFill>
              <a:srgbClr val="2C9492"/>
            </a:solidFill>
          </a:endParaRPr>
        </a:p>
      </dgm:t>
    </dgm:pt>
    <dgm:pt modelId="{E587FBF6-97B5-463B-844E-AD3AB2386E3C}" type="parTrans" cxnId="{1278F7CB-5C26-4D92-A779-56C32201B3BE}">
      <dgm:prSet/>
      <dgm:spPr/>
      <dgm:t>
        <a:bodyPr/>
        <a:lstStyle/>
        <a:p>
          <a:endParaRPr lang="en-US"/>
        </a:p>
      </dgm:t>
    </dgm:pt>
    <dgm:pt modelId="{A1357E6C-4947-4E0A-9FDF-1924C0DDD9EF}" type="sibTrans" cxnId="{1278F7CB-5C26-4D92-A779-56C32201B3BE}">
      <dgm:prSet/>
      <dgm:spPr/>
      <dgm:t>
        <a:bodyPr/>
        <a:lstStyle/>
        <a:p>
          <a:endParaRPr lang="en-US"/>
        </a:p>
      </dgm:t>
    </dgm:pt>
    <dgm:pt modelId="{BBFABBDC-25CD-4151-A4B2-A7DCDA264A80}">
      <dgm:prSet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dirty="0" smtClean="0">
              <a:solidFill>
                <a:srgbClr val="2C9492"/>
              </a:solidFill>
            </a:rPr>
            <a:t>41</a:t>
          </a:r>
          <a:r>
            <a:rPr lang="ka-GE" dirty="0" smtClean="0">
              <a:solidFill>
                <a:srgbClr val="2C9492"/>
              </a:solidFill>
            </a:rPr>
            <a:t>,</a:t>
          </a:r>
          <a:r>
            <a:rPr lang="en-US" dirty="0" smtClean="0">
              <a:solidFill>
                <a:srgbClr val="2C9492"/>
              </a:solidFill>
            </a:rPr>
            <a:t>915</a:t>
          </a:r>
          <a:r>
            <a:rPr lang="ka-GE" dirty="0" smtClean="0">
              <a:solidFill>
                <a:srgbClr val="2C9492"/>
              </a:solidFill>
            </a:rPr>
            <a:t>,</a:t>
          </a:r>
          <a:r>
            <a:rPr lang="en-US" dirty="0" smtClean="0">
              <a:solidFill>
                <a:srgbClr val="2C9492"/>
              </a:solidFill>
            </a:rPr>
            <a:t>298</a:t>
          </a:r>
          <a:endParaRPr lang="en-US" dirty="0">
            <a:solidFill>
              <a:srgbClr val="2C9492"/>
            </a:solidFill>
          </a:endParaRPr>
        </a:p>
      </dgm:t>
    </dgm:pt>
    <dgm:pt modelId="{18D294C9-AB99-4CCE-9890-46773EC1EC71}" type="parTrans" cxnId="{04037053-9A9A-413B-ADB9-1A4006D4521D}">
      <dgm:prSet/>
      <dgm:spPr/>
      <dgm:t>
        <a:bodyPr/>
        <a:lstStyle/>
        <a:p>
          <a:endParaRPr lang="en-US"/>
        </a:p>
      </dgm:t>
    </dgm:pt>
    <dgm:pt modelId="{083E645B-EBE2-4A3C-8394-FC8D5930C4D4}" type="sibTrans" cxnId="{04037053-9A9A-413B-ADB9-1A4006D4521D}">
      <dgm:prSet/>
      <dgm:spPr/>
      <dgm:t>
        <a:bodyPr/>
        <a:lstStyle/>
        <a:p>
          <a:endParaRPr lang="en-US"/>
        </a:p>
      </dgm:t>
    </dgm:pt>
    <dgm:pt modelId="{FC7107B9-CD03-4E7C-A034-6A8F26BB1B89}">
      <dgm:prSet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dirty="0" smtClean="0">
              <a:solidFill>
                <a:srgbClr val="2C9492"/>
              </a:solidFill>
            </a:rPr>
            <a:t>44</a:t>
          </a:r>
          <a:r>
            <a:rPr lang="ka-GE" dirty="0" smtClean="0">
              <a:solidFill>
                <a:srgbClr val="2C9492"/>
              </a:solidFill>
            </a:rPr>
            <a:t>,</a:t>
          </a:r>
          <a:r>
            <a:rPr lang="en-US" dirty="0" smtClean="0">
              <a:solidFill>
                <a:srgbClr val="2C9492"/>
              </a:solidFill>
            </a:rPr>
            <a:t>321</a:t>
          </a:r>
          <a:r>
            <a:rPr lang="ka-GE" dirty="0" smtClean="0">
              <a:solidFill>
                <a:srgbClr val="2C9492"/>
              </a:solidFill>
            </a:rPr>
            <a:t>,</a:t>
          </a:r>
          <a:r>
            <a:rPr lang="en-US" dirty="0" smtClean="0">
              <a:solidFill>
                <a:srgbClr val="2C9492"/>
              </a:solidFill>
            </a:rPr>
            <a:t>409</a:t>
          </a:r>
          <a:endParaRPr lang="en-US" dirty="0">
            <a:solidFill>
              <a:srgbClr val="2C9492"/>
            </a:solidFill>
          </a:endParaRPr>
        </a:p>
      </dgm:t>
    </dgm:pt>
    <dgm:pt modelId="{D8092111-62F5-4252-AF24-5FBB6A3173D5}" type="parTrans" cxnId="{BFB324B8-0A5D-490F-BAA4-993416916209}">
      <dgm:prSet/>
      <dgm:spPr/>
      <dgm:t>
        <a:bodyPr/>
        <a:lstStyle/>
        <a:p>
          <a:endParaRPr lang="en-US"/>
        </a:p>
      </dgm:t>
    </dgm:pt>
    <dgm:pt modelId="{D2EB791B-93F2-4D11-B7EB-37CF67B8A649}" type="sibTrans" cxnId="{BFB324B8-0A5D-490F-BAA4-993416916209}">
      <dgm:prSet/>
      <dgm:spPr/>
      <dgm:t>
        <a:bodyPr/>
        <a:lstStyle/>
        <a:p>
          <a:endParaRPr lang="en-US"/>
        </a:p>
      </dgm:t>
    </dgm:pt>
    <dgm:pt modelId="{A6BBFA5B-B327-4637-81FD-B80D26A902A0}">
      <dgm:prSet/>
      <dgm:spPr/>
      <dgm:t>
        <a:bodyPr/>
        <a:lstStyle/>
        <a:p>
          <a:r>
            <a:rPr lang="ka-GE" dirty="0" smtClean="0">
              <a:solidFill>
                <a:srgbClr val="2C9492"/>
              </a:solidFill>
            </a:rPr>
            <a:t>2155</a:t>
          </a:r>
          <a:endParaRPr lang="en-US" dirty="0">
            <a:solidFill>
              <a:srgbClr val="2C9492"/>
            </a:solidFill>
          </a:endParaRPr>
        </a:p>
      </dgm:t>
    </dgm:pt>
    <dgm:pt modelId="{D280AEAA-2E1E-43DB-A186-50FD7575414E}" type="parTrans" cxnId="{C86946DA-BD3E-41AA-BE79-E4C37875E312}">
      <dgm:prSet/>
      <dgm:spPr>
        <a:solidFill>
          <a:schemeClr val="bg1"/>
        </a:solidFill>
      </dgm:spPr>
      <dgm:t>
        <a:bodyPr/>
        <a:lstStyle/>
        <a:p>
          <a:endParaRPr lang="en-US"/>
        </a:p>
      </dgm:t>
    </dgm:pt>
    <dgm:pt modelId="{B97919AB-9BD2-4337-BE8B-3351F01C5576}" type="sibTrans" cxnId="{C86946DA-BD3E-41AA-BE79-E4C37875E312}">
      <dgm:prSet/>
      <dgm:spPr/>
      <dgm:t>
        <a:bodyPr/>
        <a:lstStyle/>
        <a:p>
          <a:endParaRPr lang="en-US"/>
        </a:p>
      </dgm:t>
    </dgm:pt>
    <dgm:pt modelId="{40049C08-E4C0-41CA-9B9B-F78DA81DFD01}">
      <dgm:prSet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ka-GE" dirty="0" smtClean="0">
              <a:solidFill>
                <a:srgbClr val="2C9492"/>
              </a:solidFill>
            </a:rPr>
            <a:t>425</a:t>
          </a:r>
          <a:endParaRPr lang="en-US" dirty="0">
            <a:solidFill>
              <a:srgbClr val="2C9492"/>
            </a:solidFill>
          </a:endParaRPr>
        </a:p>
      </dgm:t>
    </dgm:pt>
    <dgm:pt modelId="{A468CCC3-AAE4-49D8-AC9A-8F4F76E4C3FC}" type="parTrans" cxnId="{1B8989F3-E848-4D3A-8AB8-F12E9244BDB5}">
      <dgm:prSet/>
      <dgm:spPr/>
      <dgm:t>
        <a:bodyPr/>
        <a:lstStyle/>
        <a:p>
          <a:endParaRPr lang="en-US"/>
        </a:p>
      </dgm:t>
    </dgm:pt>
    <dgm:pt modelId="{5428A2BD-6867-47BD-A9C0-B173944F4DF0}" type="sibTrans" cxnId="{1B8989F3-E848-4D3A-8AB8-F12E9244BDB5}">
      <dgm:prSet/>
      <dgm:spPr/>
      <dgm:t>
        <a:bodyPr/>
        <a:lstStyle/>
        <a:p>
          <a:endParaRPr lang="en-US"/>
        </a:p>
      </dgm:t>
    </dgm:pt>
    <dgm:pt modelId="{8E7582B0-0071-451D-908B-C6FEF5014B86}">
      <dgm:prSet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ka-GE" dirty="0" smtClean="0">
              <a:solidFill>
                <a:srgbClr val="2C9492"/>
              </a:solidFill>
            </a:rPr>
            <a:t>2,406,111</a:t>
          </a:r>
          <a:endParaRPr lang="en-US" dirty="0">
            <a:solidFill>
              <a:srgbClr val="2C9492"/>
            </a:solidFill>
          </a:endParaRPr>
        </a:p>
      </dgm:t>
    </dgm:pt>
    <dgm:pt modelId="{1141080C-9998-41AC-8C2A-2EA31C6EF6E6}" type="parTrans" cxnId="{E7E89C6D-8788-4990-8589-C09EFE03FAEC}">
      <dgm:prSet/>
      <dgm:spPr/>
      <dgm:t>
        <a:bodyPr/>
        <a:lstStyle/>
        <a:p>
          <a:endParaRPr lang="en-US"/>
        </a:p>
      </dgm:t>
    </dgm:pt>
    <dgm:pt modelId="{09E287BF-D36C-4961-85A1-0070E90A5856}" type="sibTrans" cxnId="{E7E89C6D-8788-4990-8589-C09EFE03FAEC}">
      <dgm:prSet/>
      <dgm:spPr/>
      <dgm:t>
        <a:bodyPr/>
        <a:lstStyle/>
        <a:p>
          <a:endParaRPr lang="en-US"/>
        </a:p>
      </dgm:t>
    </dgm:pt>
    <dgm:pt modelId="{8852DE78-9C0C-435F-86D6-30CA2739AFEF}">
      <dgm:prSet/>
      <dgm:spPr>
        <a:solidFill>
          <a:schemeClr val="bg1"/>
        </a:solidFill>
      </dgm:spPr>
      <dgm:t>
        <a:bodyPr/>
        <a:lstStyle/>
        <a:p>
          <a:endParaRPr lang="en-US" dirty="0"/>
        </a:p>
      </dgm:t>
    </dgm:pt>
    <dgm:pt modelId="{A2792E88-3A4C-4197-A513-72105806784C}" type="sibTrans" cxnId="{CD6B55BA-1449-4FE5-AC48-A531C82DE7CB}">
      <dgm:prSet/>
      <dgm:spPr/>
      <dgm:t>
        <a:bodyPr/>
        <a:lstStyle/>
        <a:p>
          <a:endParaRPr lang="en-US"/>
        </a:p>
      </dgm:t>
    </dgm:pt>
    <dgm:pt modelId="{88C28D9B-9CF4-4AC0-9796-13861BE5E286}" type="parTrans" cxnId="{CD6B55BA-1449-4FE5-AC48-A531C82DE7CB}">
      <dgm:prSet/>
      <dgm:spPr/>
      <dgm:t>
        <a:bodyPr/>
        <a:lstStyle/>
        <a:p>
          <a:endParaRPr lang="en-US"/>
        </a:p>
      </dgm:t>
    </dgm:pt>
    <dgm:pt modelId="{017D4346-D46C-484E-8A56-E6B52211BEAC}" type="pres">
      <dgm:prSet presAssocID="{1359E086-3932-412D-B6B2-00B3E221C6D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1F6F8EE-A764-4C3F-AC10-899132E85393}" type="pres">
      <dgm:prSet presAssocID="{D6C89FF8-0F3B-40EE-A95E-0F8662B7521E}" presName="vertFlow" presStyleCnt="0"/>
      <dgm:spPr/>
    </dgm:pt>
    <dgm:pt modelId="{6BC7AEAA-DDE1-48AE-99D8-8F8728AFA7F4}" type="pres">
      <dgm:prSet presAssocID="{D6C89FF8-0F3B-40EE-A95E-0F8662B7521E}" presName="header" presStyleLbl="node1" presStyleIdx="0" presStyleCnt="3"/>
      <dgm:spPr/>
      <dgm:t>
        <a:bodyPr/>
        <a:lstStyle/>
        <a:p>
          <a:endParaRPr lang="en-US"/>
        </a:p>
      </dgm:t>
    </dgm:pt>
    <dgm:pt modelId="{224817D0-FD49-423B-BF12-8EB0AFCDD381}" type="pres">
      <dgm:prSet presAssocID="{77CDF8F8-BBFE-4FCD-985F-577F8DEA6443}" presName="parTrans" presStyleLbl="sibTrans2D1" presStyleIdx="0" presStyleCnt="9"/>
      <dgm:spPr/>
      <dgm:t>
        <a:bodyPr/>
        <a:lstStyle/>
        <a:p>
          <a:endParaRPr lang="en-US"/>
        </a:p>
      </dgm:t>
    </dgm:pt>
    <dgm:pt modelId="{964657E0-8AE7-4817-B70C-54224C9799E1}" type="pres">
      <dgm:prSet presAssocID="{AFAF6BD3-0644-4FD0-8184-5E769EB3848A}" presName="child" presStyleLbl="alignAccFollowNode1" presStyleIdx="0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A91392-5539-42AE-B18A-3434A27F8489}" type="pres">
      <dgm:prSet presAssocID="{01CAA93C-21B9-4385-8854-E7C0885847CF}" presName="sibTrans" presStyleLbl="sibTrans2D1" presStyleIdx="1" presStyleCnt="9"/>
      <dgm:spPr/>
      <dgm:t>
        <a:bodyPr/>
        <a:lstStyle/>
        <a:p>
          <a:endParaRPr lang="en-US"/>
        </a:p>
      </dgm:t>
    </dgm:pt>
    <dgm:pt modelId="{CC95746E-6C71-4ECD-99FE-CE7232723F69}" type="pres">
      <dgm:prSet presAssocID="{6E7D40A3-64F3-48C3-B6BE-FA80FCADFF7C}" presName="child" presStyleLbl="alignAccFollowNode1" presStyleIdx="1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7C14D4-12C9-4768-870E-9F33B959A74C}" type="pres">
      <dgm:prSet presAssocID="{25C5AA50-4F18-435E-B922-411C610934C4}" presName="sibTrans" presStyleLbl="sibTrans2D1" presStyleIdx="2" presStyleCnt="9"/>
      <dgm:spPr/>
      <dgm:t>
        <a:bodyPr/>
        <a:lstStyle/>
        <a:p>
          <a:endParaRPr lang="en-US"/>
        </a:p>
      </dgm:t>
    </dgm:pt>
    <dgm:pt modelId="{0FD2939B-AE53-41B3-8FF3-7DF735E6155C}" type="pres">
      <dgm:prSet presAssocID="{BBFABBDC-25CD-4151-A4B2-A7DCDA264A80}" presName="child" presStyleLbl="alignAccFollowNode1" presStyleIdx="2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2F6AA5-C9A3-4601-8AC9-B1FA46BE89DB}" type="pres">
      <dgm:prSet presAssocID="{D6C89FF8-0F3B-40EE-A95E-0F8662B7521E}" presName="hSp" presStyleCnt="0"/>
      <dgm:spPr/>
    </dgm:pt>
    <dgm:pt modelId="{6983BCCE-5CDF-4311-9D4E-9EB648AD1026}" type="pres">
      <dgm:prSet presAssocID="{8852DE78-9C0C-435F-86D6-30CA2739AFEF}" presName="vertFlow" presStyleCnt="0"/>
      <dgm:spPr/>
    </dgm:pt>
    <dgm:pt modelId="{30AE2D34-D4B1-4647-A54E-40E6E1B9682E}" type="pres">
      <dgm:prSet presAssocID="{8852DE78-9C0C-435F-86D6-30CA2739AFEF}" presName="header" presStyleLbl="node1" presStyleIdx="1" presStyleCnt="3"/>
      <dgm:spPr/>
      <dgm:t>
        <a:bodyPr/>
        <a:lstStyle/>
        <a:p>
          <a:endParaRPr lang="en-US"/>
        </a:p>
      </dgm:t>
    </dgm:pt>
    <dgm:pt modelId="{4BB2BE03-6357-4AB9-AA4A-CB7087E553BD}" type="pres">
      <dgm:prSet presAssocID="{D280AEAA-2E1E-43DB-A186-50FD7575414E}" presName="parTrans" presStyleLbl="sibTrans2D1" presStyleIdx="3" presStyleCnt="9"/>
      <dgm:spPr/>
      <dgm:t>
        <a:bodyPr/>
        <a:lstStyle/>
        <a:p>
          <a:endParaRPr lang="en-US"/>
        </a:p>
      </dgm:t>
    </dgm:pt>
    <dgm:pt modelId="{6F5B9970-0524-447E-A20E-803B48912611}" type="pres">
      <dgm:prSet presAssocID="{A6BBFA5B-B327-4637-81FD-B80D26A902A0}" presName="child" presStyleLbl="alignAccFollowNode1" presStyleIdx="3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FC81FB-6287-4AC6-BE52-F431E913A10E}" type="pres">
      <dgm:prSet presAssocID="{B97919AB-9BD2-4337-BE8B-3351F01C5576}" presName="sibTrans" presStyleLbl="sibTrans2D1" presStyleIdx="4" presStyleCnt="9"/>
      <dgm:spPr/>
      <dgm:t>
        <a:bodyPr/>
        <a:lstStyle/>
        <a:p>
          <a:endParaRPr lang="en-US"/>
        </a:p>
      </dgm:t>
    </dgm:pt>
    <dgm:pt modelId="{D7638577-C422-42EB-ABB4-E0DFE36C830E}" type="pres">
      <dgm:prSet presAssocID="{40049C08-E4C0-41CA-9B9B-F78DA81DFD01}" presName="child" presStyleLbl="alignAccFollowNode1" presStyleIdx="4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0A1B3F-BEBA-4A61-B2C7-A0CC3C811C0C}" type="pres">
      <dgm:prSet presAssocID="{5428A2BD-6867-47BD-A9C0-B173944F4DF0}" presName="sibTrans" presStyleLbl="sibTrans2D1" presStyleIdx="5" presStyleCnt="9"/>
      <dgm:spPr/>
      <dgm:t>
        <a:bodyPr/>
        <a:lstStyle/>
        <a:p>
          <a:endParaRPr lang="en-US"/>
        </a:p>
      </dgm:t>
    </dgm:pt>
    <dgm:pt modelId="{8109D258-44DC-47C8-834F-BD78C706A6D4}" type="pres">
      <dgm:prSet presAssocID="{8E7582B0-0071-451D-908B-C6FEF5014B86}" presName="child" presStyleLbl="alignAccFollowNode1" presStyleIdx="5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90C775-8755-46E8-8FFE-8DE6854C8F60}" type="pres">
      <dgm:prSet presAssocID="{8852DE78-9C0C-435F-86D6-30CA2739AFEF}" presName="hSp" presStyleCnt="0"/>
      <dgm:spPr/>
    </dgm:pt>
    <dgm:pt modelId="{ECBEE764-93F2-4A50-90C3-B23BC6DB72CF}" type="pres">
      <dgm:prSet presAssocID="{4CB47818-1EE9-4AAD-B274-280B71FEE4EA}" presName="vertFlow" presStyleCnt="0"/>
      <dgm:spPr/>
    </dgm:pt>
    <dgm:pt modelId="{97CEFC81-B069-4767-B6CF-219339B3B03B}" type="pres">
      <dgm:prSet presAssocID="{4CB47818-1EE9-4AAD-B274-280B71FEE4EA}" presName="header" presStyleLbl="node1" presStyleIdx="2" presStyleCnt="3"/>
      <dgm:spPr/>
      <dgm:t>
        <a:bodyPr/>
        <a:lstStyle/>
        <a:p>
          <a:endParaRPr lang="en-US"/>
        </a:p>
      </dgm:t>
    </dgm:pt>
    <dgm:pt modelId="{D4DEF4AF-6738-4E3B-9298-255B990C4EE9}" type="pres">
      <dgm:prSet presAssocID="{34214220-90D2-45AD-83F3-4FC7B54ED4D2}" presName="parTrans" presStyleLbl="sibTrans2D1" presStyleIdx="6" presStyleCnt="9"/>
      <dgm:spPr/>
      <dgm:t>
        <a:bodyPr/>
        <a:lstStyle/>
        <a:p>
          <a:endParaRPr lang="en-US"/>
        </a:p>
      </dgm:t>
    </dgm:pt>
    <dgm:pt modelId="{AF73CE71-6B0E-4BBD-B232-1A4BF87A4959}" type="pres">
      <dgm:prSet presAssocID="{C51FA7D0-3D98-4188-A9E3-46331E81B467}" presName="child" presStyleLbl="alignAccFollowNode1" presStyleIdx="6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DF2768-2C6A-4D3B-9ED0-9E3BD06F994A}" type="pres">
      <dgm:prSet presAssocID="{1FACF6CE-7BA8-4261-8368-5AFAB02D1E98}" presName="sibTrans" presStyleLbl="sibTrans2D1" presStyleIdx="7" presStyleCnt="9"/>
      <dgm:spPr/>
      <dgm:t>
        <a:bodyPr/>
        <a:lstStyle/>
        <a:p>
          <a:endParaRPr lang="en-US"/>
        </a:p>
      </dgm:t>
    </dgm:pt>
    <dgm:pt modelId="{6A703B30-2B6B-4976-810E-CFEB2718AAA9}" type="pres">
      <dgm:prSet presAssocID="{54B06912-2390-4587-AB8C-58D765FCB6B3}" presName="child" presStyleLbl="alignAccFollowNode1" presStyleIdx="7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B99C36-9F8A-47FB-B200-ADFBB9012656}" type="pres">
      <dgm:prSet presAssocID="{A1357E6C-4947-4E0A-9FDF-1924C0DDD9EF}" presName="sibTrans" presStyleLbl="sibTrans2D1" presStyleIdx="8" presStyleCnt="9"/>
      <dgm:spPr/>
      <dgm:t>
        <a:bodyPr/>
        <a:lstStyle/>
        <a:p>
          <a:endParaRPr lang="en-US"/>
        </a:p>
      </dgm:t>
    </dgm:pt>
    <dgm:pt modelId="{BAD46156-EE60-4AFD-A0FF-08329643F714}" type="pres">
      <dgm:prSet presAssocID="{FC7107B9-CD03-4E7C-A034-6A8F26BB1B89}" presName="child" presStyleLbl="alignAccFollowNode1" presStyleIdx="8" presStyleCnt="9" custLinFactNeighborX="11293" custLinFactNeighborY="-1191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ABC160B-984D-4D44-9359-FF396896FA80}" type="presOf" srcId="{D280AEAA-2E1E-43DB-A186-50FD7575414E}" destId="{4BB2BE03-6357-4AB9-AA4A-CB7087E553BD}" srcOrd="0" destOrd="0" presId="urn:microsoft.com/office/officeart/2005/8/layout/lProcess1"/>
    <dgm:cxn modelId="{44D3B7C1-B66C-4337-906F-EF7CD8C4B4B0}" type="presOf" srcId="{77CDF8F8-BBFE-4FCD-985F-577F8DEA6443}" destId="{224817D0-FD49-423B-BF12-8EB0AFCDD381}" srcOrd="0" destOrd="0" presId="urn:microsoft.com/office/officeart/2005/8/layout/lProcess1"/>
    <dgm:cxn modelId="{EC931A17-C12F-4DEB-AF45-FBE7CC0E7758}" srcId="{D6C89FF8-0F3B-40EE-A95E-0F8662B7521E}" destId="{AFAF6BD3-0644-4FD0-8184-5E769EB3848A}" srcOrd="0" destOrd="0" parTransId="{77CDF8F8-BBFE-4FCD-985F-577F8DEA6443}" sibTransId="{01CAA93C-21B9-4385-8854-E7C0885847CF}"/>
    <dgm:cxn modelId="{3DD01C6A-B8B7-4026-BFBB-C3C4B0620131}" type="presOf" srcId="{FC7107B9-CD03-4E7C-A034-6A8F26BB1B89}" destId="{BAD46156-EE60-4AFD-A0FF-08329643F714}" srcOrd="0" destOrd="0" presId="urn:microsoft.com/office/officeart/2005/8/layout/lProcess1"/>
    <dgm:cxn modelId="{CD6B55BA-1449-4FE5-AC48-A531C82DE7CB}" srcId="{1359E086-3932-412D-B6B2-00B3E221C6DF}" destId="{8852DE78-9C0C-435F-86D6-30CA2739AFEF}" srcOrd="1" destOrd="0" parTransId="{88C28D9B-9CF4-4AC0-9796-13861BE5E286}" sibTransId="{A2792E88-3A4C-4197-A513-72105806784C}"/>
    <dgm:cxn modelId="{1590CC5E-FAEA-4EB0-8524-467577CA5F3B}" type="presOf" srcId="{B97919AB-9BD2-4337-BE8B-3351F01C5576}" destId="{D6FC81FB-6287-4AC6-BE52-F431E913A10E}" srcOrd="0" destOrd="0" presId="urn:microsoft.com/office/officeart/2005/8/layout/lProcess1"/>
    <dgm:cxn modelId="{D0335CA6-7A32-4C22-960E-90DE1FCC7A96}" type="presOf" srcId="{A6BBFA5B-B327-4637-81FD-B80D26A902A0}" destId="{6F5B9970-0524-447E-A20E-803B48912611}" srcOrd="0" destOrd="0" presId="urn:microsoft.com/office/officeart/2005/8/layout/lProcess1"/>
    <dgm:cxn modelId="{E9F72399-34C2-464D-B57C-D73EEC75DD10}" type="presOf" srcId="{40049C08-E4C0-41CA-9B9B-F78DA81DFD01}" destId="{D7638577-C422-42EB-ABB4-E0DFE36C830E}" srcOrd="0" destOrd="0" presId="urn:microsoft.com/office/officeart/2005/8/layout/lProcess1"/>
    <dgm:cxn modelId="{1278F7CB-5C26-4D92-A779-56C32201B3BE}" srcId="{4CB47818-1EE9-4AAD-B274-280B71FEE4EA}" destId="{54B06912-2390-4587-AB8C-58D765FCB6B3}" srcOrd="1" destOrd="0" parTransId="{E587FBF6-97B5-463B-844E-AD3AB2386E3C}" sibTransId="{A1357E6C-4947-4E0A-9FDF-1924C0DDD9EF}"/>
    <dgm:cxn modelId="{1B8989F3-E848-4D3A-8AB8-F12E9244BDB5}" srcId="{8852DE78-9C0C-435F-86D6-30CA2739AFEF}" destId="{40049C08-E4C0-41CA-9B9B-F78DA81DFD01}" srcOrd="1" destOrd="0" parTransId="{A468CCC3-AAE4-49D8-AC9A-8F4F76E4C3FC}" sibTransId="{5428A2BD-6867-47BD-A9C0-B173944F4DF0}"/>
    <dgm:cxn modelId="{C86946DA-BD3E-41AA-BE79-E4C37875E312}" srcId="{8852DE78-9C0C-435F-86D6-30CA2739AFEF}" destId="{A6BBFA5B-B327-4637-81FD-B80D26A902A0}" srcOrd="0" destOrd="0" parTransId="{D280AEAA-2E1E-43DB-A186-50FD7575414E}" sibTransId="{B97919AB-9BD2-4337-BE8B-3351F01C5576}"/>
    <dgm:cxn modelId="{B0CA43AC-9C15-4B35-87CD-97FD5107CD22}" srcId="{1359E086-3932-412D-B6B2-00B3E221C6DF}" destId="{4CB47818-1EE9-4AAD-B274-280B71FEE4EA}" srcOrd="2" destOrd="0" parTransId="{64FB2C25-7CB6-4E9C-A462-467BD671195D}" sibTransId="{5091464D-1C30-4572-AF4F-1441E2CDCF91}"/>
    <dgm:cxn modelId="{9E124DCC-E84D-47D0-A3C5-C6A7CA16320F}" type="presOf" srcId="{54B06912-2390-4587-AB8C-58D765FCB6B3}" destId="{6A703B30-2B6B-4976-810E-CFEB2718AAA9}" srcOrd="0" destOrd="0" presId="urn:microsoft.com/office/officeart/2005/8/layout/lProcess1"/>
    <dgm:cxn modelId="{04037053-9A9A-413B-ADB9-1A4006D4521D}" srcId="{D6C89FF8-0F3B-40EE-A95E-0F8662B7521E}" destId="{BBFABBDC-25CD-4151-A4B2-A7DCDA264A80}" srcOrd="2" destOrd="0" parTransId="{18D294C9-AB99-4CCE-9890-46773EC1EC71}" sibTransId="{083E645B-EBE2-4A3C-8394-FC8D5930C4D4}"/>
    <dgm:cxn modelId="{DEEF1ECC-714B-4084-A5CD-1B8C7CBAE645}" type="presOf" srcId="{AFAF6BD3-0644-4FD0-8184-5E769EB3848A}" destId="{964657E0-8AE7-4817-B70C-54224C9799E1}" srcOrd="0" destOrd="0" presId="urn:microsoft.com/office/officeart/2005/8/layout/lProcess1"/>
    <dgm:cxn modelId="{9EAA5B0A-EE05-47EE-AE08-642928762325}" srcId="{4CB47818-1EE9-4AAD-B274-280B71FEE4EA}" destId="{C51FA7D0-3D98-4188-A9E3-46331E81B467}" srcOrd="0" destOrd="0" parTransId="{34214220-90D2-45AD-83F3-4FC7B54ED4D2}" sibTransId="{1FACF6CE-7BA8-4261-8368-5AFAB02D1E98}"/>
    <dgm:cxn modelId="{E184323C-DBF6-4CED-A538-D4AEDD406F17}" type="presOf" srcId="{D6C89FF8-0F3B-40EE-A95E-0F8662B7521E}" destId="{6BC7AEAA-DDE1-48AE-99D8-8F8728AFA7F4}" srcOrd="0" destOrd="0" presId="urn:microsoft.com/office/officeart/2005/8/layout/lProcess1"/>
    <dgm:cxn modelId="{E7E89C6D-8788-4990-8589-C09EFE03FAEC}" srcId="{8852DE78-9C0C-435F-86D6-30CA2739AFEF}" destId="{8E7582B0-0071-451D-908B-C6FEF5014B86}" srcOrd="2" destOrd="0" parTransId="{1141080C-9998-41AC-8C2A-2EA31C6EF6E6}" sibTransId="{09E287BF-D36C-4961-85A1-0070E90A5856}"/>
    <dgm:cxn modelId="{91553829-A337-41B4-B4F0-87E1441388B4}" type="presOf" srcId="{8E7582B0-0071-451D-908B-C6FEF5014B86}" destId="{8109D258-44DC-47C8-834F-BD78C706A6D4}" srcOrd="0" destOrd="0" presId="urn:microsoft.com/office/officeart/2005/8/layout/lProcess1"/>
    <dgm:cxn modelId="{8C0CCF18-26AF-490E-BB35-596899C6C6F2}" srcId="{D6C89FF8-0F3B-40EE-A95E-0F8662B7521E}" destId="{6E7D40A3-64F3-48C3-B6BE-FA80FCADFF7C}" srcOrd="1" destOrd="0" parTransId="{94A6E0DE-2BD9-400C-8596-A6E456565AC4}" sibTransId="{25C5AA50-4F18-435E-B922-411C610934C4}"/>
    <dgm:cxn modelId="{09E2161D-6C96-4246-BF70-326373ECEEA3}" type="presOf" srcId="{BBFABBDC-25CD-4151-A4B2-A7DCDA264A80}" destId="{0FD2939B-AE53-41B3-8FF3-7DF735E6155C}" srcOrd="0" destOrd="0" presId="urn:microsoft.com/office/officeart/2005/8/layout/lProcess1"/>
    <dgm:cxn modelId="{513ACB07-9AB4-4655-8E8A-9F0D365E1E63}" type="presOf" srcId="{C51FA7D0-3D98-4188-A9E3-46331E81B467}" destId="{AF73CE71-6B0E-4BBD-B232-1A4BF87A4959}" srcOrd="0" destOrd="0" presId="urn:microsoft.com/office/officeart/2005/8/layout/lProcess1"/>
    <dgm:cxn modelId="{FE0352F0-B328-4958-90D0-9F553E964544}" srcId="{1359E086-3932-412D-B6B2-00B3E221C6DF}" destId="{D6C89FF8-0F3B-40EE-A95E-0F8662B7521E}" srcOrd="0" destOrd="0" parTransId="{95314E99-9D37-4E53-8999-F8B507EDD68F}" sibTransId="{0542ECDF-5C8C-40C9-9CEB-1FF9F9678D21}"/>
    <dgm:cxn modelId="{7FD09307-A0E9-4258-BB7A-49BD9CF8BCF9}" type="presOf" srcId="{8852DE78-9C0C-435F-86D6-30CA2739AFEF}" destId="{30AE2D34-D4B1-4647-A54E-40E6E1B9682E}" srcOrd="0" destOrd="0" presId="urn:microsoft.com/office/officeart/2005/8/layout/lProcess1"/>
    <dgm:cxn modelId="{8A3776E2-9E20-4CE2-8F70-02141E9F17AC}" type="presOf" srcId="{25C5AA50-4F18-435E-B922-411C610934C4}" destId="{3A7C14D4-12C9-4768-870E-9F33B959A74C}" srcOrd="0" destOrd="0" presId="urn:microsoft.com/office/officeart/2005/8/layout/lProcess1"/>
    <dgm:cxn modelId="{F90A55F4-D4E0-407D-9530-9790666D62E7}" type="presOf" srcId="{01CAA93C-21B9-4385-8854-E7C0885847CF}" destId="{22A91392-5539-42AE-B18A-3434A27F8489}" srcOrd="0" destOrd="0" presId="urn:microsoft.com/office/officeart/2005/8/layout/lProcess1"/>
    <dgm:cxn modelId="{4A524D9E-F19F-4660-BEA0-04C1F51ACC2D}" type="presOf" srcId="{5428A2BD-6867-47BD-A9C0-B173944F4DF0}" destId="{110A1B3F-BEBA-4A61-B2C7-A0CC3C811C0C}" srcOrd="0" destOrd="0" presId="urn:microsoft.com/office/officeart/2005/8/layout/lProcess1"/>
    <dgm:cxn modelId="{D7593E85-22B2-434F-B67B-6593EDEA18C7}" type="presOf" srcId="{34214220-90D2-45AD-83F3-4FC7B54ED4D2}" destId="{D4DEF4AF-6738-4E3B-9298-255B990C4EE9}" srcOrd="0" destOrd="0" presId="urn:microsoft.com/office/officeart/2005/8/layout/lProcess1"/>
    <dgm:cxn modelId="{86FC19BA-5531-46CF-B6F7-CAA5464248DF}" type="presOf" srcId="{1FACF6CE-7BA8-4261-8368-5AFAB02D1E98}" destId="{1FDF2768-2C6A-4D3B-9ED0-9E3BD06F994A}" srcOrd="0" destOrd="0" presId="urn:microsoft.com/office/officeart/2005/8/layout/lProcess1"/>
    <dgm:cxn modelId="{E90BC1E4-4423-44C6-94D5-A22A6ED3DD9D}" type="presOf" srcId="{4CB47818-1EE9-4AAD-B274-280B71FEE4EA}" destId="{97CEFC81-B069-4767-B6CF-219339B3B03B}" srcOrd="0" destOrd="0" presId="urn:microsoft.com/office/officeart/2005/8/layout/lProcess1"/>
    <dgm:cxn modelId="{8E7C36D2-3D7A-4475-8DDB-6A335244F213}" type="presOf" srcId="{1359E086-3932-412D-B6B2-00B3E221C6DF}" destId="{017D4346-D46C-484E-8A56-E6B52211BEAC}" srcOrd="0" destOrd="0" presId="urn:microsoft.com/office/officeart/2005/8/layout/lProcess1"/>
    <dgm:cxn modelId="{B12436DE-E5B8-420B-BDA9-5E83BBC7A945}" type="presOf" srcId="{6E7D40A3-64F3-48C3-B6BE-FA80FCADFF7C}" destId="{CC95746E-6C71-4ECD-99FE-CE7232723F69}" srcOrd="0" destOrd="0" presId="urn:microsoft.com/office/officeart/2005/8/layout/lProcess1"/>
    <dgm:cxn modelId="{C4746CB4-73D1-46EE-BAFD-D348550B06EE}" type="presOf" srcId="{A1357E6C-4947-4E0A-9FDF-1924C0DDD9EF}" destId="{D2B99C36-9F8A-47FB-B200-ADFBB9012656}" srcOrd="0" destOrd="0" presId="urn:microsoft.com/office/officeart/2005/8/layout/lProcess1"/>
    <dgm:cxn modelId="{BFB324B8-0A5D-490F-BAA4-993416916209}" srcId="{4CB47818-1EE9-4AAD-B274-280B71FEE4EA}" destId="{FC7107B9-CD03-4E7C-A034-6A8F26BB1B89}" srcOrd="2" destOrd="0" parTransId="{D8092111-62F5-4252-AF24-5FBB6A3173D5}" sibTransId="{D2EB791B-93F2-4D11-B7EB-37CF67B8A649}"/>
    <dgm:cxn modelId="{A889C8AE-8907-4FFF-B467-7028B87FCD1D}" type="presParOf" srcId="{017D4346-D46C-484E-8A56-E6B52211BEAC}" destId="{51F6F8EE-A764-4C3F-AC10-899132E85393}" srcOrd="0" destOrd="0" presId="urn:microsoft.com/office/officeart/2005/8/layout/lProcess1"/>
    <dgm:cxn modelId="{863A40F5-40C0-4905-8B5E-F38A1E32DBFC}" type="presParOf" srcId="{51F6F8EE-A764-4C3F-AC10-899132E85393}" destId="{6BC7AEAA-DDE1-48AE-99D8-8F8728AFA7F4}" srcOrd="0" destOrd="0" presId="urn:microsoft.com/office/officeart/2005/8/layout/lProcess1"/>
    <dgm:cxn modelId="{894EAF71-4DEE-4161-A267-6886BE6CBB91}" type="presParOf" srcId="{51F6F8EE-A764-4C3F-AC10-899132E85393}" destId="{224817D0-FD49-423B-BF12-8EB0AFCDD381}" srcOrd="1" destOrd="0" presId="urn:microsoft.com/office/officeart/2005/8/layout/lProcess1"/>
    <dgm:cxn modelId="{90C99F62-9866-4FD8-96B9-ECD7C4E72150}" type="presParOf" srcId="{51F6F8EE-A764-4C3F-AC10-899132E85393}" destId="{964657E0-8AE7-4817-B70C-54224C9799E1}" srcOrd="2" destOrd="0" presId="urn:microsoft.com/office/officeart/2005/8/layout/lProcess1"/>
    <dgm:cxn modelId="{8BB75A7B-98BE-4E2C-B47F-B57C5D11E82F}" type="presParOf" srcId="{51F6F8EE-A764-4C3F-AC10-899132E85393}" destId="{22A91392-5539-42AE-B18A-3434A27F8489}" srcOrd="3" destOrd="0" presId="urn:microsoft.com/office/officeart/2005/8/layout/lProcess1"/>
    <dgm:cxn modelId="{4AAD541E-A490-4882-9E0D-702679C392DF}" type="presParOf" srcId="{51F6F8EE-A764-4C3F-AC10-899132E85393}" destId="{CC95746E-6C71-4ECD-99FE-CE7232723F69}" srcOrd="4" destOrd="0" presId="urn:microsoft.com/office/officeart/2005/8/layout/lProcess1"/>
    <dgm:cxn modelId="{97A21AEC-9517-496B-ADD5-DB2BBD907AE8}" type="presParOf" srcId="{51F6F8EE-A764-4C3F-AC10-899132E85393}" destId="{3A7C14D4-12C9-4768-870E-9F33B959A74C}" srcOrd="5" destOrd="0" presId="urn:microsoft.com/office/officeart/2005/8/layout/lProcess1"/>
    <dgm:cxn modelId="{4D5FB3EF-4381-45EA-A598-A304D85619EE}" type="presParOf" srcId="{51F6F8EE-A764-4C3F-AC10-899132E85393}" destId="{0FD2939B-AE53-41B3-8FF3-7DF735E6155C}" srcOrd="6" destOrd="0" presId="urn:microsoft.com/office/officeart/2005/8/layout/lProcess1"/>
    <dgm:cxn modelId="{090FA874-F3D6-4717-BA89-8E3DEE4674C5}" type="presParOf" srcId="{017D4346-D46C-484E-8A56-E6B52211BEAC}" destId="{362F6AA5-C9A3-4601-8AC9-B1FA46BE89DB}" srcOrd="1" destOrd="0" presId="urn:microsoft.com/office/officeart/2005/8/layout/lProcess1"/>
    <dgm:cxn modelId="{260F7425-242A-46EF-9809-B0E0AE930D41}" type="presParOf" srcId="{017D4346-D46C-484E-8A56-E6B52211BEAC}" destId="{6983BCCE-5CDF-4311-9D4E-9EB648AD1026}" srcOrd="2" destOrd="0" presId="urn:microsoft.com/office/officeart/2005/8/layout/lProcess1"/>
    <dgm:cxn modelId="{28A43EAA-1AEC-48CB-894E-C43F40A2BA03}" type="presParOf" srcId="{6983BCCE-5CDF-4311-9D4E-9EB648AD1026}" destId="{30AE2D34-D4B1-4647-A54E-40E6E1B9682E}" srcOrd="0" destOrd="0" presId="urn:microsoft.com/office/officeart/2005/8/layout/lProcess1"/>
    <dgm:cxn modelId="{74ACD20F-5E4F-4AC1-9BA8-395A3ABF1278}" type="presParOf" srcId="{6983BCCE-5CDF-4311-9D4E-9EB648AD1026}" destId="{4BB2BE03-6357-4AB9-AA4A-CB7087E553BD}" srcOrd="1" destOrd="0" presId="urn:microsoft.com/office/officeart/2005/8/layout/lProcess1"/>
    <dgm:cxn modelId="{4BC2524A-1AF6-4A0E-9025-2D47563A81A3}" type="presParOf" srcId="{6983BCCE-5CDF-4311-9D4E-9EB648AD1026}" destId="{6F5B9970-0524-447E-A20E-803B48912611}" srcOrd="2" destOrd="0" presId="urn:microsoft.com/office/officeart/2005/8/layout/lProcess1"/>
    <dgm:cxn modelId="{F606F703-1966-47F8-A9A7-8A43FFBC6A86}" type="presParOf" srcId="{6983BCCE-5CDF-4311-9D4E-9EB648AD1026}" destId="{D6FC81FB-6287-4AC6-BE52-F431E913A10E}" srcOrd="3" destOrd="0" presId="urn:microsoft.com/office/officeart/2005/8/layout/lProcess1"/>
    <dgm:cxn modelId="{C511A7CB-D65D-42BE-A09A-F0A3127B189B}" type="presParOf" srcId="{6983BCCE-5CDF-4311-9D4E-9EB648AD1026}" destId="{D7638577-C422-42EB-ABB4-E0DFE36C830E}" srcOrd="4" destOrd="0" presId="urn:microsoft.com/office/officeart/2005/8/layout/lProcess1"/>
    <dgm:cxn modelId="{EA53E9D6-F91A-4C10-8767-8F3956073DA6}" type="presParOf" srcId="{6983BCCE-5CDF-4311-9D4E-9EB648AD1026}" destId="{110A1B3F-BEBA-4A61-B2C7-A0CC3C811C0C}" srcOrd="5" destOrd="0" presId="urn:microsoft.com/office/officeart/2005/8/layout/lProcess1"/>
    <dgm:cxn modelId="{5BA0BEB5-2CA8-4D96-94F7-679F9CBB18AC}" type="presParOf" srcId="{6983BCCE-5CDF-4311-9D4E-9EB648AD1026}" destId="{8109D258-44DC-47C8-834F-BD78C706A6D4}" srcOrd="6" destOrd="0" presId="urn:microsoft.com/office/officeart/2005/8/layout/lProcess1"/>
    <dgm:cxn modelId="{168CF6D2-E022-4558-983F-B7DD0225B23E}" type="presParOf" srcId="{017D4346-D46C-484E-8A56-E6B52211BEAC}" destId="{DB90C775-8755-46E8-8FFE-8DE6854C8F60}" srcOrd="3" destOrd="0" presId="urn:microsoft.com/office/officeart/2005/8/layout/lProcess1"/>
    <dgm:cxn modelId="{3EB98929-8BF5-459F-8F37-5B099F17DED7}" type="presParOf" srcId="{017D4346-D46C-484E-8A56-E6B52211BEAC}" destId="{ECBEE764-93F2-4A50-90C3-B23BC6DB72CF}" srcOrd="4" destOrd="0" presId="urn:microsoft.com/office/officeart/2005/8/layout/lProcess1"/>
    <dgm:cxn modelId="{F8F105AD-F248-49BB-BFBE-1E4EDAF89DC7}" type="presParOf" srcId="{ECBEE764-93F2-4A50-90C3-B23BC6DB72CF}" destId="{97CEFC81-B069-4767-B6CF-219339B3B03B}" srcOrd="0" destOrd="0" presId="urn:microsoft.com/office/officeart/2005/8/layout/lProcess1"/>
    <dgm:cxn modelId="{947DCEFA-2C3E-47E4-A8D4-CC677B8B2C33}" type="presParOf" srcId="{ECBEE764-93F2-4A50-90C3-B23BC6DB72CF}" destId="{D4DEF4AF-6738-4E3B-9298-255B990C4EE9}" srcOrd="1" destOrd="0" presId="urn:microsoft.com/office/officeart/2005/8/layout/lProcess1"/>
    <dgm:cxn modelId="{862E8DDC-9107-48BC-84B7-86B73346AF5D}" type="presParOf" srcId="{ECBEE764-93F2-4A50-90C3-B23BC6DB72CF}" destId="{AF73CE71-6B0E-4BBD-B232-1A4BF87A4959}" srcOrd="2" destOrd="0" presId="urn:microsoft.com/office/officeart/2005/8/layout/lProcess1"/>
    <dgm:cxn modelId="{751D682F-7BFE-4949-BE73-B12D014624AB}" type="presParOf" srcId="{ECBEE764-93F2-4A50-90C3-B23BC6DB72CF}" destId="{1FDF2768-2C6A-4D3B-9ED0-9E3BD06F994A}" srcOrd="3" destOrd="0" presId="urn:microsoft.com/office/officeart/2005/8/layout/lProcess1"/>
    <dgm:cxn modelId="{151E6ACA-1E0A-41FF-B660-F4E7799E9231}" type="presParOf" srcId="{ECBEE764-93F2-4A50-90C3-B23BC6DB72CF}" destId="{6A703B30-2B6B-4976-810E-CFEB2718AAA9}" srcOrd="4" destOrd="0" presId="urn:microsoft.com/office/officeart/2005/8/layout/lProcess1"/>
    <dgm:cxn modelId="{ECBE50CE-5C27-4125-9CF4-C412C7949FA1}" type="presParOf" srcId="{ECBEE764-93F2-4A50-90C3-B23BC6DB72CF}" destId="{D2B99C36-9F8A-47FB-B200-ADFBB9012656}" srcOrd="5" destOrd="0" presId="urn:microsoft.com/office/officeart/2005/8/layout/lProcess1"/>
    <dgm:cxn modelId="{D91F156C-F7D9-45DE-8EE6-FBC93B9748FE}" type="presParOf" srcId="{ECBEE764-93F2-4A50-90C3-B23BC6DB72CF}" destId="{BAD46156-EE60-4AFD-A0FF-08329643F714}" srcOrd="6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1A74302-F219-4A8C-9618-29C6744C6CA7}" type="doc">
      <dgm:prSet loTypeId="urn:microsoft.com/office/officeart/2005/8/layout/vList3#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51336F9-9C63-4C18-89B5-F684925808B7}">
      <dgm:prSet/>
      <dgm:spPr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pPr rtl="0"/>
          <a:r>
            <a:rPr lang="ka-GE" b="1" i="0" dirty="0" smtClean="0"/>
            <a:t>დაბადების რეგისტრის;</a:t>
          </a:r>
          <a:br>
            <a:rPr lang="ka-GE" b="1" i="0" dirty="0" smtClean="0"/>
          </a:br>
          <a:r>
            <a:rPr lang="ka-GE" b="1" i="0" dirty="0" smtClean="0"/>
            <a:t/>
          </a:r>
          <a:br>
            <a:rPr lang="ka-GE" b="1" i="0" dirty="0" smtClean="0"/>
          </a:br>
          <a:r>
            <a:rPr lang="ka-GE" b="1" i="0" dirty="0" smtClean="0"/>
            <a:t>ელექტრონული შეტყობინების გარდაცვალების რეგისტრის;</a:t>
          </a:r>
          <a:br>
            <a:rPr lang="ka-GE" b="1" i="0" dirty="0" smtClean="0"/>
          </a:br>
          <a:r>
            <a:rPr lang="ka-GE" b="1" i="0" dirty="0" smtClean="0"/>
            <a:t/>
          </a:r>
          <a:br>
            <a:rPr lang="ka-GE" b="1" i="0" dirty="0" smtClean="0"/>
          </a:br>
          <a:r>
            <a:rPr lang="ka-GE" b="1" i="0" dirty="0" smtClean="0"/>
            <a:t>საყოველთაო ჯანმრთელობის დაცვის სახელმწიფო პროგრამის  შეტყობინების ბაზის</a:t>
          </a:r>
          <a:br>
            <a:rPr lang="ka-GE" b="1" i="0" dirty="0" smtClean="0"/>
          </a:br>
          <a:r>
            <a:rPr lang="ka-GE" b="1" i="0" dirty="0" smtClean="0"/>
            <a:t/>
          </a:r>
          <a:br>
            <a:rPr lang="ka-GE" b="1" i="0" dirty="0" smtClean="0"/>
          </a:br>
          <a:r>
            <a:rPr lang="ka-GE" b="1" i="0" dirty="0" smtClean="0"/>
            <a:t>საქსტატის სტატისტიკურ მონაცემთა ბაზის</a:t>
          </a:r>
          <a:br>
            <a:rPr lang="ka-GE" b="1" i="0" dirty="0" smtClean="0"/>
          </a:br>
          <a:r>
            <a:rPr lang="ka-GE" b="1" i="0" dirty="0" smtClean="0"/>
            <a:t/>
          </a:r>
          <a:br>
            <a:rPr lang="ka-GE" b="1" i="0" dirty="0" smtClean="0"/>
          </a:br>
          <a:r>
            <a:rPr lang="ka-GE" b="1" i="0" dirty="0" smtClean="0"/>
            <a:t>იუსტიციის სამინისტროს დაბადება-გარდაცვალების ბაზის</a:t>
          </a:r>
          <a:br>
            <a:rPr lang="ka-GE" b="1" i="0" dirty="0" smtClean="0"/>
          </a:br>
          <a:r>
            <a:rPr lang="ka-GE" b="1" i="0" dirty="0" smtClean="0"/>
            <a:t/>
          </a:r>
          <a:br>
            <a:rPr lang="ka-GE" b="1" i="0" dirty="0" smtClean="0"/>
          </a:br>
          <a:r>
            <a:rPr lang="ka-GE" b="1" i="0" dirty="0" smtClean="0"/>
            <a:t>დაწესებულებების მიერ მოწოდებული ინფორმაციის  შეჯერების  საფუძველზე</a:t>
          </a:r>
          <a:endParaRPr lang="en-US" dirty="0"/>
        </a:p>
      </dgm:t>
    </dgm:pt>
    <dgm:pt modelId="{1533C369-BCD5-48FF-BAD7-67E75DE1C5AC}" type="parTrans" cxnId="{72348C9C-1E4E-4B80-B946-001AC94B084F}">
      <dgm:prSet/>
      <dgm:spPr/>
      <dgm:t>
        <a:bodyPr/>
        <a:lstStyle/>
        <a:p>
          <a:endParaRPr lang="en-US">
            <a:solidFill>
              <a:schemeClr val="accent1">
                <a:tint val="50000"/>
                <a:hueOff val="0"/>
                <a:satOff val="0"/>
                <a:lumOff val="0"/>
              </a:schemeClr>
            </a:solidFill>
          </a:endParaRPr>
        </a:p>
      </dgm:t>
    </dgm:pt>
    <dgm:pt modelId="{8A43D57A-38E4-4840-9ACF-181CD026D8C4}" type="sibTrans" cxnId="{72348C9C-1E4E-4B80-B946-001AC94B084F}">
      <dgm:prSet/>
      <dgm:spPr/>
      <dgm:t>
        <a:bodyPr/>
        <a:lstStyle/>
        <a:p>
          <a:endParaRPr lang="en-US">
            <a:solidFill>
              <a:schemeClr val="accent1">
                <a:tint val="50000"/>
                <a:hueOff val="0"/>
                <a:satOff val="0"/>
                <a:lumOff val="0"/>
              </a:schemeClr>
            </a:solidFill>
          </a:endParaRPr>
        </a:p>
      </dgm:t>
    </dgm:pt>
    <dgm:pt modelId="{16A26768-20E2-4B71-B167-1ACFD8FD9196}" type="pres">
      <dgm:prSet presAssocID="{61A74302-F219-4A8C-9618-29C6744C6CA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F8ACC4B-EE57-49AD-AE47-22D355B56DC0}" type="pres">
      <dgm:prSet presAssocID="{B51336F9-9C63-4C18-89B5-F684925808B7}" presName="composite" presStyleCnt="0"/>
      <dgm:spPr/>
    </dgm:pt>
    <dgm:pt modelId="{0396AD7C-2A1B-4BFB-BF7C-427E47323A9A}" type="pres">
      <dgm:prSet presAssocID="{B51336F9-9C63-4C18-89B5-F684925808B7}" presName="imgShp" presStyleLbl="fgImgPlace1" presStyleIdx="0" presStyleCnt="1" custScaleX="169921" custScaleY="51277" custLinFactNeighborX="-3745" custLinFactNeighborY="37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70D4CD7-46CE-4F64-926A-7ABE949D0A8D}" type="pres">
      <dgm:prSet presAssocID="{B51336F9-9C63-4C18-89B5-F684925808B7}" presName="txShp" presStyleLbl="node1" presStyleIdx="0" presStyleCnt="1" custScaleX="110415" custScaleY="148666" custLinFactNeighborX="6306" custLinFactNeighborY="-11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2348C9C-1E4E-4B80-B946-001AC94B084F}" srcId="{61A74302-F219-4A8C-9618-29C6744C6CA7}" destId="{B51336F9-9C63-4C18-89B5-F684925808B7}" srcOrd="0" destOrd="0" parTransId="{1533C369-BCD5-48FF-BAD7-67E75DE1C5AC}" sibTransId="{8A43D57A-38E4-4840-9ACF-181CD026D8C4}"/>
    <dgm:cxn modelId="{FD3494B6-1305-4064-99EC-FE5864354AB7}" type="presOf" srcId="{B51336F9-9C63-4C18-89B5-F684925808B7}" destId="{B70D4CD7-46CE-4F64-926A-7ABE949D0A8D}" srcOrd="0" destOrd="0" presId="urn:microsoft.com/office/officeart/2005/8/layout/vList3#1"/>
    <dgm:cxn modelId="{38CBD93D-B531-498D-B5DA-9B32227508E2}" type="presOf" srcId="{61A74302-F219-4A8C-9618-29C6744C6CA7}" destId="{16A26768-20E2-4B71-B167-1ACFD8FD9196}" srcOrd="0" destOrd="0" presId="urn:microsoft.com/office/officeart/2005/8/layout/vList3#1"/>
    <dgm:cxn modelId="{4920ECF9-5DD8-4BF1-B8A9-112FC696FC19}" type="presParOf" srcId="{16A26768-20E2-4B71-B167-1ACFD8FD9196}" destId="{EF8ACC4B-EE57-49AD-AE47-22D355B56DC0}" srcOrd="0" destOrd="0" presId="urn:microsoft.com/office/officeart/2005/8/layout/vList3#1"/>
    <dgm:cxn modelId="{C50C9017-1C2F-4A27-8644-0EB4256C4D10}" type="presParOf" srcId="{EF8ACC4B-EE57-49AD-AE47-22D355B56DC0}" destId="{0396AD7C-2A1B-4BFB-BF7C-427E47323A9A}" srcOrd="0" destOrd="0" presId="urn:microsoft.com/office/officeart/2005/8/layout/vList3#1"/>
    <dgm:cxn modelId="{8C9DE9DE-C153-4153-AF68-D8C32A340710}" type="presParOf" srcId="{EF8ACC4B-EE57-49AD-AE47-22D355B56DC0}" destId="{B70D4CD7-46CE-4F64-926A-7ABE949D0A8D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F8059A-0E34-48A5-B741-C4B527BF06AC}">
      <dsp:nvSpPr>
        <dsp:cNvPr id="0" name=""/>
        <dsp:cNvSpPr/>
      </dsp:nvSpPr>
      <dsp:spPr>
        <a:xfrm rot="5400000">
          <a:off x="-136488" y="146182"/>
          <a:ext cx="909921" cy="636945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 rot="-5400000">
        <a:off x="1" y="328167"/>
        <a:ext cx="636945" cy="272976"/>
      </dsp:txXfrm>
    </dsp:sp>
    <dsp:sp modelId="{FBD6A499-F21C-4DEC-A49E-0845FC458627}">
      <dsp:nvSpPr>
        <dsp:cNvPr id="0" name=""/>
        <dsp:cNvSpPr/>
      </dsp:nvSpPr>
      <dsp:spPr>
        <a:xfrm rot="5400000">
          <a:off x="4341360" y="-3688309"/>
          <a:ext cx="591449" cy="80002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a-GE" sz="1600" b="1" kern="1200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პერინატალური რეგიონალიზაციის პროგრამის ფარგლებში 106 დაწესებულებიდან დღეს ფუნქციონირებს </a:t>
          </a:r>
          <a:r>
            <a:rPr lang="en-US" sz="1600" b="1" kern="1200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78</a:t>
          </a:r>
          <a:r>
            <a:rPr lang="ka-GE" sz="1600" b="1" kern="1200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დაწესებულება; </a:t>
          </a:r>
          <a:endParaRPr lang="en-US" sz="1600" b="1" kern="1200" dirty="0">
            <a:solidFill>
              <a:srgbClr val="14443B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636946" y="44977"/>
        <a:ext cx="7971406" cy="533705"/>
      </dsp:txXfrm>
    </dsp:sp>
    <dsp:sp modelId="{7732A5C4-6B0B-42F5-AA13-DB187D5146AF}">
      <dsp:nvSpPr>
        <dsp:cNvPr id="0" name=""/>
        <dsp:cNvSpPr/>
      </dsp:nvSpPr>
      <dsp:spPr>
        <a:xfrm rot="5400000">
          <a:off x="-136488" y="1060081"/>
          <a:ext cx="909921" cy="636945"/>
        </a:xfrm>
        <a:prstGeom prst="chevron">
          <a:avLst/>
        </a:prstGeom>
        <a:gradFill rotWithShape="0">
          <a:gsLst>
            <a:gs pos="0">
              <a:schemeClr val="accent3">
                <a:hueOff val="2250053"/>
                <a:satOff val="-3376"/>
                <a:lumOff val="-54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2250053"/>
                <a:satOff val="-3376"/>
                <a:lumOff val="-54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2250053"/>
              <a:satOff val="-3376"/>
              <a:lumOff val="-5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 rot="-5400000">
        <a:off x="1" y="1242066"/>
        <a:ext cx="636945" cy="272976"/>
      </dsp:txXfrm>
    </dsp:sp>
    <dsp:sp modelId="{C2879FF1-1979-45D6-96BB-3FDAD7C33831}">
      <dsp:nvSpPr>
        <dsp:cNvPr id="0" name=""/>
        <dsp:cNvSpPr/>
      </dsp:nvSpPr>
      <dsp:spPr>
        <a:xfrm rot="5400000">
          <a:off x="4245403" y="-2780822"/>
          <a:ext cx="783362" cy="80002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2250053"/>
              <a:satOff val="-3376"/>
              <a:lumOff val="-5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a-GE" sz="1600" b="1" kern="1200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მიმდინარეობს პროგრამის ყოველ კვარტალური ანალიზი, რის საფუძველზეც მუდმივად ხდება ნორმატიული ბაზის დახვეწა და </a:t>
          </a:r>
          <a:r>
            <a:rPr lang="ka-GE" sz="1600" b="1" kern="1200" dirty="0" smtClean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დამატებითი </a:t>
          </a:r>
          <a:r>
            <a:rPr lang="ka-GE" sz="1600" b="1" kern="1200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რეგულაციების შემუშვება;</a:t>
          </a:r>
          <a:endParaRPr lang="en-US" sz="1600" b="1" kern="1200" dirty="0">
            <a:solidFill>
              <a:srgbClr val="14443B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636946" y="865876"/>
        <a:ext cx="7962037" cy="706880"/>
      </dsp:txXfrm>
    </dsp:sp>
    <dsp:sp modelId="{DABA6030-244E-422F-B912-3BEC463A028A}">
      <dsp:nvSpPr>
        <dsp:cNvPr id="0" name=""/>
        <dsp:cNvSpPr/>
      </dsp:nvSpPr>
      <dsp:spPr>
        <a:xfrm rot="5400000">
          <a:off x="-136488" y="1976371"/>
          <a:ext cx="909921" cy="636945"/>
        </a:xfrm>
        <a:prstGeom prst="chevron">
          <a:avLst/>
        </a:prstGeom>
        <a:gradFill rotWithShape="0">
          <a:gsLst>
            <a:gs pos="0">
              <a:schemeClr val="accent3">
                <a:hueOff val="4500106"/>
                <a:satOff val="-6752"/>
                <a:lumOff val="-109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4500106"/>
                <a:satOff val="-6752"/>
                <a:lumOff val="-109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4500106"/>
              <a:satOff val="-6752"/>
              <a:lumOff val="-109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 rot="-5400000">
        <a:off x="1" y="2158356"/>
        <a:ext cx="636945" cy="272976"/>
      </dsp:txXfrm>
    </dsp:sp>
    <dsp:sp modelId="{DF8DEEC9-D3B2-43B7-A745-135E8AB5D590}">
      <dsp:nvSpPr>
        <dsp:cNvPr id="0" name=""/>
        <dsp:cNvSpPr/>
      </dsp:nvSpPr>
      <dsp:spPr>
        <a:xfrm rot="5400000">
          <a:off x="4275892" y="-1784005"/>
          <a:ext cx="788147" cy="792155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4500106"/>
              <a:satOff val="-6752"/>
              <a:lumOff val="-109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1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600" b="1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a-GE" sz="1600" b="1" kern="1200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ქვეყნის სამ დიდ ქალაქში ხდება სელექტიური კონტრაქტირება</a:t>
          </a:r>
          <a:r>
            <a:rPr lang="en-US" sz="1600" b="1" kern="1200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ka-GE" sz="1600" b="1" kern="1200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საფუძველია მშობიარობათა რაოდებობა (</a:t>
          </a:r>
          <a:r>
            <a:rPr lang="en-US" sz="1600" b="1" kern="1200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2019 </a:t>
          </a:r>
          <a:r>
            <a:rPr lang="ka-GE" sz="1600" b="1" kern="1200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წლიდან საანგარიშო წლის განმავლობაში 750&lt; </a:t>
          </a:r>
          <a:r>
            <a:rPr lang="ka-GE" sz="1600" kern="1200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-US" sz="1600" kern="1200" dirty="0">
            <a:solidFill>
              <a:srgbClr val="14443B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a-GE" sz="1100" kern="1200" dirty="0"/>
            <a:t/>
          </a:r>
          <a:br>
            <a:rPr lang="ka-GE" sz="1100" kern="1200" dirty="0"/>
          </a:br>
          <a:r>
            <a:rPr lang="ka-GE" sz="1100" kern="1200" dirty="0"/>
            <a:t/>
          </a:r>
          <a:br>
            <a:rPr lang="ka-GE" sz="1100" kern="1200" dirty="0"/>
          </a:br>
          <a:endParaRPr lang="en-US" sz="1100" kern="1200" dirty="0"/>
        </a:p>
      </dsp:txBody>
      <dsp:txXfrm rot="-5400000">
        <a:off x="709188" y="1821173"/>
        <a:ext cx="7883082" cy="711199"/>
      </dsp:txXfrm>
    </dsp:sp>
    <dsp:sp modelId="{61E55DB9-8CEC-4BC0-AD26-64C0F105913E}">
      <dsp:nvSpPr>
        <dsp:cNvPr id="0" name=""/>
        <dsp:cNvSpPr/>
      </dsp:nvSpPr>
      <dsp:spPr>
        <a:xfrm rot="5400000">
          <a:off x="-136488" y="2794313"/>
          <a:ext cx="909921" cy="636945"/>
        </a:xfrm>
        <a:prstGeom prst="chevron">
          <a:avLst/>
        </a:prstGeom>
        <a:gradFill rotWithShape="0">
          <a:gsLst>
            <a:gs pos="0">
              <a:schemeClr val="accent3">
                <a:hueOff val="6750158"/>
                <a:satOff val="-10128"/>
                <a:lumOff val="-1647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6750158"/>
                <a:satOff val="-10128"/>
                <a:lumOff val="-1647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6750158"/>
              <a:satOff val="-10128"/>
              <a:lumOff val="-164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 rot="-5400000">
        <a:off x="1" y="2976298"/>
        <a:ext cx="636945" cy="272976"/>
      </dsp:txXfrm>
    </dsp:sp>
    <dsp:sp modelId="{2F7CFFF6-8BEF-4923-BC4B-27A1B27DBF2D}">
      <dsp:nvSpPr>
        <dsp:cNvPr id="0" name=""/>
        <dsp:cNvSpPr/>
      </dsp:nvSpPr>
      <dsp:spPr>
        <a:xfrm rot="5400000">
          <a:off x="4341360" y="-1046589"/>
          <a:ext cx="591449" cy="80002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6750158"/>
              <a:satOff val="-10128"/>
              <a:lumOff val="-164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8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a-GE" sz="1600" b="1" kern="1200" dirty="0">
              <a:solidFill>
                <a:srgbClr val="14443B"/>
              </a:solidFill>
            </a:rPr>
            <a:t>სელექტიური კონტრაქტირების დაწყებიდან სახელმწიფო პროგრამის სერვისის მიმწოდებლის სტატუსი </a:t>
          </a:r>
          <a:r>
            <a:rPr lang="ka-GE" sz="1600" b="1" kern="1200" dirty="0" smtClean="0">
              <a:solidFill>
                <a:srgbClr val="14443B"/>
              </a:solidFill>
            </a:rPr>
            <a:t>შეუწყდა </a:t>
          </a:r>
          <a:r>
            <a:rPr lang="ka-GE" sz="1600" b="1" kern="1200" dirty="0">
              <a:solidFill>
                <a:srgbClr val="14443B"/>
              </a:solidFill>
            </a:rPr>
            <a:t>12 დაწესებულებას</a:t>
          </a:r>
          <a:endParaRPr lang="en-US" sz="1600" b="1" kern="1200" dirty="0">
            <a:solidFill>
              <a:srgbClr val="14443B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a-GE" sz="1800" kern="1200" dirty="0"/>
            <a:t/>
          </a:r>
          <a:br>
            <a:rPr lang="ka-GE" sz="1800" kern="1200" dirty="0"/>
          </a:br>
          <a:r>
            <a:rPr lang="ka-GE" sz="1800" kern="1200" dirty="0"/>
            <a:t/>
          </a:r>
          <a:br>
            <a:rPr lang="ka-GE" sz="1800" kern="1200" dirty="0"/>
          </a:br>
          <a:endParaRPr lang="en-US" sz="1800" kern="1200" dirty="0"/>
        </a:p>
      </dsp:txBody>
      <dsp:txXfrm rot="-5400000">
        <a:off x="636946" y="2686697"/>
        <a:ext cx="7971406" cy="533705"/>
      </dsp:txXfrm>
    </dsp:sp>
    <dsp:sp modelId="{0A8BEA5C-C789-4117-8AFD-B10BAED773C7}">
      <dsp:nvSpPr>
        <dsp:cNvPr id="0" name=""/>
        <dsp:cNvSpPr/>
      </dsp:nvSpPr>
      <dsp:spPr>
        <a:xfrm rot="5400000">
          <a:off x="-136488" y="3698195"/>
          <a:ext cx="909921" cy="636945"/>
        </a:xfrm>
        <a:prstGeom prst="chevron">
          <a:avLst/>
        </a:prstGeom>
        <a:gradFill rotWithShape="0">
          <a:gsLst>
            <a:gs pos="0">
              <a:schemeClr val="accent3">
                <a:hueOff val="9000211"/>
                <a:satOff val="-13504"/>
                <a:lumOff val="-219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9000211"/>
                <a:satOff val="-13504"/>
                <a:lumOff val="-219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9000211"/>
              <a:satOff val="-13504"/>
              <a:lumOff val="-219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 rot="-5400000">
        <a:off x="1" y="3880180"/>
        <a:ext cx="636945" cy="272976"/>
      </dsp:txXfrm>
    </dsp:sp>
    <dsp:sp modelId="{6550D241-9B94-4494-BC8F-BAF7ED43634A}">
      <dsp:nvSpPr>
        <dsp:cNvPr id="0" name=""/>
        <dsp:cNvSpPr/>
      </dsp:nvSpPr>
      <dsp:spPr>
        <a:xfrm rot="5400000">
          <a:off x="4279620" y="-107706"/>
          <a:ext cx="763330" cy="795187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9000211"/>
              <a:satOff val="-13504"/>
              <a:lumOff val="-219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a-GE" sz="1600" b="1" kern="1200" dirty="0">
              <a:solidFill>
                <a:srgbClr val="14443B"/>
              </a:solidFill>
            </a:rPr>
            <a:t>მუშაობს  პერინატალური აუდიტის ჯგუფი, სამედიცინო მომსახურების </a:t>
          </a:r>
          <a:r>
            <a:rPr lang="ka-GE" sz="1600" b="1" kern="1200" dirty="0" smtClean="0">
              <a:solidFill>
                <a:srgbClr val="14443B"/>
              </a:solidFill>
            </a:rPr>
            <a:t>ხარისხზე </a:t>
          </a:r>
          <a:r>
            <a:rPr lang="ka-GE" sz="1600" b="1" kern="1200" dirty="0">
              <a:solidFill>
                <a:srgbClr val="14443B"/>
              </a:solidFill>
            </a:rPr>
            <a:t>მეთვალყურეობის მიზნით</a:t>
          </a:r>
          <a:r>
            <a:rPr lang="ka-GE" sz="1600" kern="1200" dirty="0">
              <a:solidFill>
                <a:srgbClr val="14443B"/>
              </a:solidFill>
            </a:rPr>
            <a:t>;</a:t>
          </a:r>
          <a:endParaRPr lang="en-US" sz="1600" kern="1200" dirty="0">
            <a:solidFill>
              <a:srgbClr val="14443B"/>
            </a:solidFill>
          </a:endParaRPr>
        </a:p>
      </dsp:txBody>
      <dsp:txXfrm rot="-5400000">
        <a:off x="685347" y="3523830"/>
        <a:ext cx="7914614" cy="688804"/>
      </dsp:txXfrm>
    </dsp:sp>
    <dsp:sp modelId="{9FB8CC2E-8298-4565-95D2-7B24295C8A0D}">
      <dsp:nvSpPr>
        <dsp:cNvPr id="0" name=""/>
        <dsp:cNvSpPr/>
      </dsp:nvSpPr>
      <dsp:spPr>
        <a:xfrm rot="5400000">
          <a:off x="-136488" y="4516137"/>
          <a:ext cx="909921" cy="636945"/>
        </a:xfrm>
        <a:prstGeom prst="chevron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 rot="-5400000">
        <a:off x="1" y="4698122"/>
        <a:ext cx="636945" cy="272976"/>
      </dsp:txXfrm>
    </dsp:sp>
    <dsp:sp modelId="{A5FB70A2-FF42-4DB9-B80F-E461E6F58E7D}">
      <dsp:nvSpPr>
        <dsp:cNvPr id="0" name=""/>
        <dsp:cNvSpPr/>
      </dsp:nvSpPr>
      <dsp:spPr>
        <a:xfrm rot="5400000">
          <a:off x="4341360" y="675234"/>
          <a:ext cx="591449" cy="80002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a-GE" sz="1600" b="1" kern="1200" dirty="0">
              <a:solidFill>
                <a:srgbClr val="14443B"/>
              </a:solidFill>
            </a:rPr>
            <a:t>მომზადდა ანტენატალური სერვისის მიმწოდებელთა სტრატიფიცირების ინსტრუმენტი.</a:t>
          </a:r>
          <a:endParaRPr lang="en-US" sz="1600" b="1" kern="1200" dirty="0">
            <a:solidFill>
              <a:srgbClr val="14443B"/>
            </a:solidFill>
          </a:endParaRPr>
        </a:p>
      </dsp:txBody>
      <dsp:txXfrm rot="-5400000">
        <a:off x="636946" y="4408520"/>
        <a:ext cx="7971406" cy="5337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452676-7F09-4FE8-B8AA-D49DBBED6EC7}">
      <dsp:nvSpPr>
        <dsp:cNvPr id="0" name=""/>
        <dsp:cNvSpPr/>
      </dsp:nvSpPr>
      <dsp:spPr>
        <a:xfrm>
          <a:off x="0" y="0"/>
          <a:ext cx="4876800" cy="89408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/>
            <a:t>III</a:t>
          </a:r>
          <a:r>
            <a:rPr lang="ka-GE" sz="2400" b="1" kern="1200" dirty="0"/>
            <a:t> დონე</a:t>
          </a:r>
          <a:r>
            <a:rPr lang="en-US" sz="2400" b="1" kern="1200" dirty="0"/>
            <a:t>  -</a:t>
          </a:r>
          <a:r>
            <a:rPr lang="ka-GE" sz="2400" b="1" kern="1200" dirty="0"/>
            <a:t> 7</a:t>
          </a:r>
          <a:r>
            <a:rPr lang="en-US" sz="2400" b="1" kern="1200" dirty="0"/>
            <a:t> </a:t>
          </a:r>
          <a:r>
            <a:rPr lang="ka-GE" sz="1800" b="1" kern="1200" dirty="0"/>
            <a:t>დაწესებულება</a:t>
          </a:r>
          <a:r>
            <a:rPr lang="en-US" sz="2400" b="1" kern="1200" dirty="0"/>
            <a:t>  </a:t>
          </a:r>
        </a:p>
      </dsp:txBody>
      <dsp:txXfrm>
        <a:off x="26187" y="26187"/>
        <a:ext cx="3836467" cy="841706"/>
      </dsp:txXfrm>
    </dsp:sp>
    <dsp:sp modelId="{82FF49CA-F061-4DA1-9D47-20861655C770}">
      <dsp:nvSpPr>
        <dsp:cNvPr id="0" name=""/>
        <dsp:cNvSpPr/>
      </dsp:nvSpPr>
      <dsp:spPr>
        <a:xfrm>
          <a:off x="408432" y="1056640"/>
          <a:ext cx="4876800" cy="894080"/>
        </a:xfrm>
        <a:prstGeom prst="roundRect">
          <a:avLst>
            <a:gd name="adj" fmla="val 10000"/>
          </a:avLst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/>
            <a:t>II</a:t>
          </a:r>
          <a:r>
            <a:rPr lang="ka-GE" sz="2400" b="1" kern="1200" dirty="0"/>
            <a:t>/</a:t>
          </a:r>
          <a:r>
            <a:rPr lang="en-US" sz="2400" b="1" kern="1200" dirty="0"/>
            <a:t>III</a:t>
          </a:r>
          <a:r>
            <a:rPr lang="ka-GE" sz="2400" b="1" kern="1200" dirty="0"/>
            <a:t> დონე - 6 </a:t>
          </a:r>
          <a:r>
            <a:rPr lang="ka-GE" sz="1800" b="1" kern="1200" dirty="0"/>
            <a:t>დაწესებულება</a:t>
          </a:r>
          <a:r>
            <a:rPr lang="en-US" sz="2400" b="1" kern="1200" dirty="0"/>
            <a:t>  </a:t>
          </a:r>
        </a:p>
      </dsp:txBody>
      <dsp:txXfrm>
        <a:off x="434619" y="1082827"/>
        <a:ext cx="3834841" cy="841706"/>
      </dsp:txXfrm>
    </dsp:sp>
    <dsp:sp modelId="{0EE2CC10-6DC3-4239-B89F-78DEBC8AF79F}">
      <dsp:nvSpPr>
        <dsp:cNvPr id="0" name=""/>
        <dsp:cNvSpPr/>
      </dsp:nvSpPr>
      <dsp:spPr>
        <a:xfrm>
          <a:off x="810768" y="2113280"/>
          <a:ext cx="4876800" cy="894080"/>
        </a:xfrm>
        <a:prstGeom prst="roundRect">
          <a:avLst>
            <a:gd name="adj" fmla="val 10000"/>
          </a:avLst>
        </a:prstGeom>
        <a:solidFill>
          <a:srgbClr val="33AB9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/>
            <a:t>II</a:t>
          </a:r>
          <a:r>
            <a:rPr lang="ka-GE" sz="2400" b="1" kern="1200" dirty="0"/>
            <a:t> დონე -</a:t>
          </a:r>
          <a:r>
            <a:rPr lang="en-US" sz="2400" b="1" kern="1200" dirty="0"/>
            <a:t> 40</a:t>
          </a:r>
          <a:r>
            <a:rPr lang="ka-GE" sz="2400" b="1" kern="1200" dirty="0"/>
            <a:t> </a:t>
          </a:r>
          <a:r>
            <a:rPr lang="ka-GE" sz="1800" b="1" kern="1200" dirty="0"/>
            <a:t>დაწესებულება</a:t>
          </a:r>
          <a:endParaRPr lang="en-US" sz="1800" b="1" kern="1200" dirty="0"/>
        </a:p>
      </dsp:txBody>
      <dsp:txXfrm>
        <a:off x="836955" y="2139467"/>
        <a:ext cx="3840937" cy="841706"/>
      </dsp:txXfrm>
    </dsp:sp>
    <dsp:sp modelId="{F3E0A5C6-1EF5-4014-8CE0-8F1BBC7834CD}">
      <dsp:nvSpPr>
        <dsp:cNvPr id="0" name=""/>
        <dsp:cNvSpPr/>
      </dsp:nvSpPr>
      <dsp:spPr>
        <a:xfrm>
          <a:off x="1219200" y="3169919"/>
          <a:ext cx="4876800" cy="894080"/>
        </a:xfrm>
        <a:prstGeom prst="roundRect">
          <a:avLst>
            <a:gd name="adj" fmla="val 10000"/>
          </a:avLst>
        </a:prstGeom>
        <a:solidFill>
          <a:srgbClr val="19574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/>
            <a:t>I</a:t>
          </a:r>
          <a:r>
            <a:rPr lang="ka-GE" sz="2400" b="1" kern="1200" dirty="0"/>
            <a:t> დონე  - </a:t>
          </a:r>
          <a:r>
            <a:rPr lang="en-US" sz="2400" b="1" kern="1200" dirty="0"/>
            <a:t>25 </a:t>
          </a:r>
          <a:r>
            <a:rPr lang="ka-GE" sz="1600" b="1" kern="1200" dirty="0"/>
            <a:t>დაწესებულება</a:t>
          </a:r>
          <a:endParaRPr lang="en-US" sz="1600" b="1" kern="1200" dirty="0"/>
        </a:p>
      </dsp:txBody>
      <dsp:txXfrm>
        <a:off x="1245387" y="3196106"/>
        <a:ext cx="3834841" cy="841706"/>
      </dsp:txXfrm>
    </dsp:sp>
    <dsp:sp modelId="{28939CE7-B2E1-40D7-9CFF-950CA47ED1C7}">
      <dsp:nvSpPr>
        <dsp:cNvPr id="0" name=""/>
        <dsp:cNvSpPr/>
      </dsp:nvSpPr>
      <dsp:spPr>
        <a:xfrm>
          <a:off x="4295647" y="684783"/>
          <a:ext cx="581152" cy="581152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>
        <a:off x="4426406" y="684783"/>
        <a:ext cx="319634" cy="437317"/>
      </dsp:txXfrm>
    </dsp:sp>
    <dsp:sp modelId="{2B918633-6C84-489B-82F6-BDA779B3D142}">
      <dsp:nvSpPr>
        <dsp:cNvPr id="0" name=""/>
        <dsp:cNvSpPr/>
      </dsp:nvSpPr>
      <dsp:spPr>
        <a:xfrm>
          <a:off x="4704080" y="1741423"/>
          <a:ext cx="581152" cy="581152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5358427"/>
            <a:satOff val="-6896"/>
            <a:lumOff val="-53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>
        <a:off x="4834839" y="1741423"/>
        <a:ext cx="319634" cy="437317"/>
      </dsp:txXfrm>
    </dsp:sp>
    <dsp:sp modelId="{C5415F76-CAE2-4227-934E-826F5BFE6D85}">
      <dsp:nvSpPr>
        <dsp:cNvPr id="0" name=""/>
        <dsp:cNvSpPr/>
      </dsp:nvSpPr>
      <dsp:spPr>
        <a:xfrm>
          <a:off x="5106415" y="2798064"/>
          <a:ext cx="581152" cy="581152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10716854"/>
            <a:satOff val="-13793"/>
            <a:lumOff val="-107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>
        <a:off x="5237174" y="2798064"/>
        <a:ext cx="319634" cy="4373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EF754D-5892-4989-BD6F-7386878ED393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solidFill>
          <a:srgbClr val="06021C"/>
        </a:solidFill>
        <a:ln w="25400" cap="flat" cmpd="sng" algn="ctr">
          <a:solidFill>
            <a:schemeClr val="accent3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4A3F38-D529-4058-8FD6-4D9B62832296}">
      <dsp:nvSpPr>
        <dsp:cNvPr id="0" name=""/>
        <dsp:cNvSpPr/>
      </dsp:nvSpPr>
      <dsp:spPr>
        <a:xfrm>
          <a:off x="564979" y="406400"/>
          <a:ext cx="8231475" cy="812800"/>
        </a:xfrm>
        <a:prstGeom prst="rect">
          <a:avLst/>
        </a:prstGeom>
        <a:solidFill>
          <a:srgbClr val="03AA9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88900" rIns="88900" bIns="8890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3500" kern="1200" dirty="0"/>
            <a:t>მშობიარობა </a:t>
          </a:r>
          <a:r>
            <a:rPr lang="ka-GE" sz="3500" kern="1200" dirty="0" smtClean="0"/>
            <a:t>14.000.000ლარი</a:t>
          </a:r>
          <a:endParaRPr lang="en-GB" sz="3500" kern="1200" dirty="0"/>
        </a:p>
      </dsp:txBody>
      <dsp:txXfrm>
        <a:off x="564979" y="406400"/>
        <a:ext cx="8231475" cy="812800"/>
      </dsp:txXfrm>
    </dsp:sp>
    <dsp:sp modelId="{E364F038-299E-4FE4-B52C-510D5FEB184B}">
      <dsp:nvSpPr>
        <dsp:cNvPr id="0" name=""/>
        <dsp:cNvSpPr/>
      </dsp:nvSpPr>
      <dsp:spPr>
        <a:xfrm>
          <a:off x="56979" y="3048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0CE6C8-D656-46D5-9024-4DEAF68BC567}">
      <dsp:nvSpPr>
        <dsp:cNvPr id="0" name=""/>
        <dsp:cNvSpPr/>
      </dsp:nvSpPr>
      <dsp:spPr>
        <a:xfrm>
          <a:off x="860432" y="1625599"/>
          <a:ext cx="7936022" cy="812800"/>
        </a:xfrm>
        <a:prstGeom prst="rect">
          <a:avLst/>
        </a:prstGeom>
        <a:solidFill>
          <a:srgbClr val="03AA9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88900" rIns="88900" bIns="8890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3500" kern="1200" dirty="0"/>
            <a:t>საკეისრო კვეთა </a:t>
          </a:r>
          <a:r>
            <a:rPr lang="ka-GE" sz="3500" kern="1200" dirty="0" smtClean="0"/>
            <a:t>12.000.000ლარი</a:t>
          </a:r>
          <a:endParaRPr lang="en-GB" sz="3500" kern="1200" dirty="0"/>
        </a:p>
      </dsp:txBody>
      <dsp:txXfrm>
        <a:off x="860432" y="1625599"/>
        <a:ext cx="7936022" cy="812800"/>
      </dsp:txXfrm>
    </dsp:sp>
    <dsp:sp modelId="{B8BD3222-DDAC-43D3-80C2-555B3DF9F3ED}">
      <dsp:nvSpPr>
        <dsp:cNvPr id="0" name=""/>
        <dsp:cNvSpPr/>
      </dsp:nvSpPr>
      <dsp:spPr>
        <a:xfrm>
          <a:off x="352432" y="1523999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80000"/>
              <a:hueOff val="109454"/>
              <a:satOff val="-716"/>
              <a:lumOff val="12277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B24D0D-FE70-431B-8555-64E0C56E116B}">
      <dsp:nvSpPr>
        <dsp:cNvPr id="0" name=""/>
        <dsp:cNvSpPr/>
      </dsp:nvSpPr>
      <dsp:spPr>
        <a:xfrm>
          <a:off x="564979" y="2844800"/>
          <a:ext cx="8231475" cy="812800"/>
        </a:xfrm>
        <a:prstGeom prst="rect">
          <a:avLst/>
        </a:prstGeom>
        <a:solidFill>
          <a:srgbClr val="03AA9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88900" rIns="88900" bIns="8890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3500" kern="1200" dirty="0" smtClean="0"/>
            <a:t>ინტენსიური </a:t>
          </a:r>
          <a:r>
            <a:rPr lang="ka-GE" sz="3500" kern="1200" dirty="0"/>
            <a:t>მოვლა </a:t>
          </a:r>
          <a:r>
            <a:rPr lang="ka-GE" sz="3500" kern="1200" dirty="0" smtClean="0"/>
            <a:t>43.579.000ლარი</a:t>
          </a:r>
          <a:endParaRPr lang="en-GB" sz="3500" kern="1200" dirty="0"/>
        </a:p>
      </dsp:txBody>
      <dsp:txXfrm>
        <a:off x="564979" y="2844800"/>
        <a:ext cx="8231475" cy="812800"/>
      </dsp:txXfrm>
    </dsp:sp>
    <dsp:sp modelId="{07F92CEE-6568-489E-A7F0-4F017F391109}">
      <dsp:nvSpPr>
        <dsp:cNvPr id="0" name=""/>
        <dsp:cNvSpPr/>
      </dsp:nvSpPr>
      <dsp:spPr>
        <a:xfrm>
          <a:off x="56979" y="27432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80000"/>
              <a:hueOff val="218907"/>
              <a:satOff val="-1431"/>
              <a:lumOff val="24554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C7AEAA-DDE1-48AE-99D8-8F8728AFA7F4}">
      <dsp:nvSpPr>
        <dsp:cNvPr id="0" name=""/>
        <dsp:cNvSpPr/>
      </dsp:nvSpPr>
      <dsp:spPr>
        <a:xfrm>
          <a:off x="3714" y="449194"/>
          <a:ext cx="2742650" cy="685662"/>
        </a:xfrm>
        <a:prstGeom prst="roundRect">
          <a:avLst>
            <a:gd name="adj" fmla="val 10000"/>
          </a:avLst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smtClean="0"/>
            <a:t>2017</a:t>
          </a:r>
          <a:endParaRPr lang="en-US" sz="4100" kern="1200" dirty="0"/>
        </a:p>
      </dsp:txBody>
      <dsp:txXfrm>
        <a:off x="23796" y="469276"/>
        <a:ext cx="2702486" cy="645498"/>
      </dsp:txXfrm>
    </dsp:sp>
    <dsp:sp modelId="{224817D0-FD49-423B-BF12-8EB0AFCDD381}">
      <dsp:nvSpPr>
        <dsp:cNvPr id="0" name=""/>
        <dsp:cNvSpPr/>
      </dsp:nvSpPr>
      <dsp:spPr>
        <a:xfrm rot="5400000">
          <a:off x="1315044" y="1194852"/>
          <a:ext cx="119990" cy="119990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4657E0-8AE7-4817-B70C-54224C9799E1}">
      <dsp:nvSpPr>
        <dsp:cNvPr id="0" name=""/>
        <dsp:cNvSpPr/>
      </dsp:nvSpPr>
      <dsp:spPr>
        <a:xfrm>
          <a:off x="3714" y="1374838"/>
          <a:ext cx="2742650" cy="685662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3600" kern="1200" dirty="0" smtClean="0">
              <a:solidFill>
                <a:srgbClr val="2C9492"/>
              </a:solidFill>
            </a:rPr>
            <a:t>53,293</a:t>
          </a:r>
          <a:endParaRPr lang="en-US" sz="3600" kern="1200" dirty="0">
            <a:solidFill>
              <a:srgbClr val="2C9492"/>
            </a:solidFill>
          </a:endParaRPr>
        </a:p>
      </dsp:txBody>
      <dsp:txXfrm>
        <a:off x="23796" y="1394920"/>
        <a:ext cx="2702486" cy="645498"/>
      </dsp:txXfrm>
    </dsp:sp>
    <dsp:sp modelId="{22A91392-5539-42AE-B18A-3434A27F8489}">
      <dsp:nvSpPr>
        <dsp:cNvPr id="0" name=""/>
        <dsp:cNvSpPr/>
      </dsp:nvSpPr>
      <dsp:spPr>
        <a:xfrm rot="5400000">
          <a:off x="1315044" y="2120497"/>
          <a:ext cx="119990" cy="119990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shade val="90000"/>
            <a:hueOff val="25661"/>
            <a:satOff val="-478"/>
            <a:lumOff val="285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95746E-6C71-4ECD-99FE-CE7232723F69}">
      <dsp:nvSpPr>
        <dsp:cNvPr id="0" name=""/>
        <dsp:cNvSpPr/>
      </dsp:nvSpPr>
      <dsp:spPr>
        <a:xfrm>
          <a:off x="3714" y="2300483"/>
          <a:ext cx="2742650" cy="685662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  <a:alpha val="90000"/>
          </a:schemeClr>
        </a:solidFill>
        <a:ln w="254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solidFill>
                <a:srgbClr val="2C9492"/>
              </a:solidFill>
            </a:rPr>
            <a:t>7161</a:t>
          </a:r>
          <a:endParaRPr lang="en-US" sz="3600" kern="1200" dirty="0">
            <a:solidFill>
              <a:srgbClr val="2C9492"/>
            </a:solidFill>
          </a:endParaRPr>
        </a:p>
      </dsp:txBody>
      <dsp:txXfrm>
        <a:off x="23796" y="2320565"/>
        <a:ext cx="2702486" cy="645498"/>
      </dsp:txXfrm>
    </dsp:sp>
    <dsp:sp modelId="{3A7C14D4-12C9-4768-870E-9F33B959A74C}">
      <dsp:nvSpPr>
        <dsp:cNvPr id="0" name=""/>
        <dsp:cNvSpPr/>
      </dsp:nvSpPr>
      <dsp:spPr>
        <a:xfrm rot="5400000">
          <a:off x="1315044" y="3046141"/>
          <a:ext cx="119990" cy="119990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shade val="90000"/>
            <a:hueOff val="51322"/>
            <a:satOff val="-957"/>
            <a:lumOff val="571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D2939B-AE53-41B3-8FF3-7DF735E6155C}">
      <dsp:nvSpPr>
        <dsp:cNvPr id="0" name=""/>
        <dsp:cNvSpPr/>
      </dsp:nvSpPr>
      <dsp:spPr>
        <a:xfrm>
          <a:off x="3714" y="3226128"/>
          <a:ext cx="2742650" cy="685662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  <a:alpha val="90000"/>
          </a:schemeClr>
        </a:solidFill>
        <a:ln w="254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solidFill>
                <a:srgbClr val="2C9492"/>
              </a:solidFill>
            </a:rPr>
            <a:t>41</a:t>
          </a:r>
          <a:r>
            <a:rPr lang="ka-GE" sz="3600" kern="1200" dirty="0" smtClean="0">
              <a:solidFill>
                <a:srgbClr val="2C9492"/>
              </a:solidFill>
            </a:rPr>
            <a:t>,</a:t>
          </a:r>
          <a:r>
            <a:rPr lang="en-US" sz="3600" kern="1200" dirty="0" smtClean="0">
              <a:solidFill>
                <a:srgbClr val="2C9492"/>
              </a:solidFill>
            </a:rPr>
            <a:t>915</a:t>
          </a:r>
          <a:r>
            <a:rPr lang="ka-GE" sz="3600" kern="1200" dirty="0" smtClean="0">
              <a:solidFill>
                <a:srgbClr val="2C9492"/>
              </a:solidFill>
            </a:rPr>
            <a:t>,</a:t>
          </a:r>
          <a:r>
            <a:rPr lang="en-US" sz="3600" kern="1200" dirty="0" smtClean="0">
              <a:solidFill>
                <a:srgbClr val="2C9492"/>
              </a:solidFill>
            </a:rPr>
            <a:t>298</a:t>
          </a:r>
          <a:endParaRPr lang="en-US" sz="3600" kern="1200" dirty="0">
            <a:solidFill>
              <a:srgbClr val="2C9492"/>
            </a:solidFill>
          </a:endParaRPr>
        </a:p>
      </dsp:txBody>
      <dsp:txXfrm>
        <a:off x="23796" y="3246210"/>
        <a:ext cx="2702486" cy="645498"/>
      </dsp:txXfrm>
    </dsp:sp>
    <dsp:sp modelId="{30AE2D34-D4B1-4647-A54E-40E6E1B9682E}">
      <dsp:nvSpPr>
        <dsp:cNvPr id="0" name=""/>
        <dsp:cNvSpPr/>
      </dsp:nvSpPr>
      <dsp:spPr>
        <a:xfrm>
          <a:off x="3130336" y="449194"/>
          <a:ext cx="2742650" cy="685662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100" kern="1200" dirty="0"/>
        </a:p>
      </dsp:txBody>
      <dsp:txXfrm>
        <a:off x="3150418" y="469276"/>
        <a:ext cx="2702486" cy="645498"/>
      </dsp:txXfrm>
    </dsp:sp>
    <dsp:sp modelId="{4BB2BE03-6357-4AB9-AA4A-CB7087E553BD}">
      <dsp:nvSpPr>
        <dsp:cNvPr id="0" name=""/>
        <dsp:cNvSpPr/>
      </dsp:nvSpPr>
      <dsp:spPr>
        <a:xfrm rot="5400000">
          <a:off x="4441666" y="1194852"/>
          <a:ext cx="119990" cy="119990"/>
        </a:xfrm>
        <a:prstGeom prst="rightArrow">
          <a:avLst>
            <a:gd name="adj1" fmla="val 667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5B9970-0524-447E-A20E-803B48912611}">
      <dsp:nvSpPr>
        <dsp:cNvPr id="0" name=""/>
        <dsp:cNvSpPr/>
      </dsp:nvSpPr>
      <dsp:spPr>
        <a:xfrm>
          <a:off x="3130336" y="1374838"/>
          <a:ext cx="2742650" cy="685662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3600" kern="1200" dirty="0" smtClean="0">
              <a:solidFill>
                <a:srgbClr val="2C9492"/>
              </a:solidFill>
            </a:rPr>
            <a:t>2155</a:t>
          </a:r>
          <a:endParaRPr lang="en-US" sz="3600" kern="1200" dirty="0">
            <a:solidFill>
              <a:srgbClr val="2C9492"/>
            </a:solidFill>
          </a:endParaRPr>
        </a:p>
      </dsp:txBody>
      <dsp:txXfrm>
        <a:off x="3150418" y="1394920"/>
        <a:ext cx="2702486" cy="645498"/>
      </dsp:txXfrm>
    </dsp:sp>
    <dsp:sp modelId="{D6FC81FB-6287-4AC6-BE52-F431E913A10E}">
      <dsp:nvSpPr>
        <dsp:cNvPr id="0" name=""/>
        <dsp:cNvSpPr/>
      </dsp:nvSpPr>
      <dsp:spPr>
        <a:xfrm rot="5400000">
          <a:off x="4441666" y="2120497"/>
          <a:ext cx="119990" cy="119990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shade val="90000"/>
            <a:hueOff val="102643"/>
            <a:satOff val="-1914"/>
            <a:lumOff val="1143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638577-C422-42EB-ABB4-E0DFE36C830E}">
      <dsp:nvSpPr>
        <dsp:cNvPr id="0" name=""/>
        <dsp:cNvSpPr/>
      </dsp:nvSpPr>
      <dsp:spPr>
        <a:xfrm>
          <a:off x="3130336" y="2300483"/>
          <a:ext cx="2742650" cy="685662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  <a:alpha val="90000"/>
          </a:schemeClr>
        </a:solidFill>
        <a:ln w="254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3600" kern="1200" dirty="0" smtClean="0">
              <a:solidFill>
                <a:srgbClr val="2C9492"/>
              </a:solidFill>
            </a:rPr>
            <a:t>425</a:t>
          </a:r>
          <a:endParaRPr lang="en-US" sz="3600" kern="1200" dirty="0">
            <a:solidFill>
              <a:srgbClr val="2C9492"/>
            </a:solidFill>
          </a:endParaRPr>
        </a:p>
      </dsp:txBody>
      <dsp:txXfrm>
        <a:off x="3150418" y="2320565"/>
        <a:ext cx="2702486" cy="645498"/>
      </dsp:txXfrm>
    </dsp:sp>
    <dsp:sp modelId="{110A1B3F-BEBA-4A61-B2C7-A0CC3C811C0C}">
      <dsp:nvSpPr>
        <dsp:cNvPr id="0" name=""/>
        <dsp:cNvSpPr/>
      </dsp:nvSpPr>
      <dsp:spPr>
        <a:xfrm rot="5400000">
          <a:off x="4441666" y="3046141"/>
          <a:ext cx="119990" cy="119990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shade val="90000"/>
            <a:hueOff val="128304"/>
            <a:satOff val="-2392"/>
            <a:lumOff val="1429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09D258-44DC-47C8-834F-BD78C706A6D4}">
      <dsp:nvSpPr>
        <dsp:cNvPr id="0" name=""/>
        <dsp:cNvSpPr/>
      </dsp:nvSpPr>
      <dsp:spPr>
        <a:xfrm>
          <a:off x="3130336" y="3226128"/>
          <a:ext cx="2742650" cy="685662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  <a:alpha val="90000"/>
          </a:schemeClr>
        </a:solidFill>
        <a:ln w="254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3600" kern="1200" dirty="0" smtClean="0">
              <a:solidFill>
                <a:srgbClr val="2C9492"/>
              </a:solidFill>
            </a:rPr>
            <a:t>2,406,111</a:t>
          </a:r>
          <a:endParaRPr lang="en-US" sz="3600" kern="1200" dirty="0">
            <a:solidFill>
              <a:srgbClr val="2C9492"/>
            </a:solidFill>
          </a:endParaRPr>
        </a:p>
      </dsp:txBody>
      <dsp:txXfrm>
        <a:off x="3150418" y="3246210"/>
        <a:ext cx="2702486" cy="645498"/>
      </dsp:txXfrm>
    </dsp:sp>
    <dsp:sp modelId="{97CEFC81-B069-4767-B6CF-219339B3B03B}">
      <dsp:nvSpPr>
        <dsp:cNvPr id="0" name=""/>
        <dsp:cNvSpPr/>
      </dsp:nvSpPr>
      <dsp:spPr>
        <a:xfrm>
          <a:off x="6256958" y="449194"/>
          <a:ext cx="2742650" cy="685662"/>
        </a:xfrm>
        <a:prstGeom prst="roundRect">
          <a:avLst>
            <a:gd name="adj" fmla="val 10000"/>
          </a:avLst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2018</a:t>
          </a:r>
          <a:endParaRPr lang="en-US" sz="4100" kern="1200" dirty="0"/>
        </a:p>
      </dsp:txBody>
      <dsp:txXfrm>
        <a:off x="6277040" y="469276"/>
        <a:ext cx="2702486" cy="645498"/>
      </dsp:txXfrm>
    </dsp:sp>
    <dsp:sp modelId="{D4DEF4AF-6738-4E3B-9298-255B990C4EE9}">
      <dsp:nvSpPr>
        <dsp:cNvPr id="0" name=""/>
        <dsp:cNvSpPr/>
      </dsp:nvSpPr>
      <dsp:spPr>
        <a:xfrm rot="5400000">
          <a:off x="7568288" y="1194852"/>
          <a:ext cx="119990" cy="119990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shade val="90000"/>
            <a:hueOff val="153965"/>
            <a:satOff val="-2871"/>
            <a:lumOff val="1715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73CE71-6B0E-4BBD-B232-1A4BF87A4959}">
      <dsp:nvSpPr>
        <dsp:cNvPr id="0" name=""/>
        <dsp:cNvSpPr/>
      </dsp:nvSpPr>
      <dsp:spPr>
        <a:xfrm>
          <a:off x="6256958" y="1374838"/>
          <a:ext cx="2742650" cy="685662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3600" kern="1200" dirty="0" smtClean="0">
              <a:solidFill>
                <a:srgbClr val="2C9492"/>
              </a:solidFill>
            </a:rPr>
            <a:t>51,138</a:t>
          </a:r>
          <a:endParaRPr lang="en-US" sz="3600" kern="1200" dirty="0">
            <a:solidFill>
              <a:srgbClr val="2C9492"/>
            </a:solidFill>
          </a:endParaRPr>
        </a:p>
      </dsp:txBody>
      <dsp:txXfrm>
        <a:off x="6277040" y="1394920"/>
        <a:ext cx="2702486" cy="645498"/>
      </dsp:txXfrm>
    </dsp:sp>
    <dsp:sp modelId="{1FDF2768-2C6A-4D3B-9ED0-9E3BD06F994A}">
      <dsp:nvSpPr>
        <dsp:cNvPr id="0" name=""/>
        <dsp:cNvSpPr/>
      </dsp:nvSpPr>
      <dsp:spPr>
        <a:xfrm rot="5400000">
          <a:off x="7568288" y="2120497"/>
          <a:ext cx="119990" cy="119990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shade val="90000"/>
            <a:hueOff val="179626"/>
            <a:satOff val="-3349"/>
            <a:lumOff val="2001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703B30-2B6B-4976-810E-CFEB2718AAA9}">
      <dsp:nvSpPr>
        <dsp:cNvPr id="0" name=""/>
        <dsp:cNvSpPr/>
      </dsp:nvSpPr>
      <dsp:spPr>
        <a:xfrm>
          <a:off x="6256958" y="2300483"/>
          <a:ext cx="2742650" cy="685662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  <a:alpha val="90000"/>
          </a:schemeClr>
        </a:solidFill>
        <a:ln w="254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solidFill>
                <a:srgbClr val="2C9492"/>
              </a:solidFill>
            </a:rPr>
            <a:t>7586</a:t>
          </a:r>
          <a:endParaRPr lang="en-US" sz="3600" kern="1200" dirty="0">
            <a:solidFill>
              <a:srgbClr val="2C9492"/>
            </a:solidFill>
          </a:endParaRPr>
        </a:p>
      </dsp:txBody>
      <dsp:txXfrm>
        <a:off x="6277040" y="2320565"/>
        <a:ext cx="2702486" cy="645498"/>
      </dsp:txXfrm>
    </dsp:sp>
    <dsp:sp modelId="{D2B99C36-9F8A-47FB-B200-ADFBB9012656}">
      <dsp:nvSpPr>
        <dsp:cNvPr id="0" name=""/>
        <dsp:cNvSpPr/>
      </dsp:nvSpPr>
      <dsp:spPr>
        <a:xfrm rot="5385764">
          <a:off x="7584438" y="3031848"/>
          <a:ext cx="91406" cy="119990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shade val="90000"/>
            <a:hueOff val="205287"/>
            <a:satOff val="-3828"/>
            <a:lumOff val="2287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D46156-EE60-4AFD-A0FF-08329643F714}">
      <dsp:nvSpPr>
        <dsp:cNvPr id="0" name=""/>
        <dsp:cNvSpPr/>
      </dsp:nvSpPr>
      <dsp:spPr>
        <a:xfrm>
          <a:off x="6260673" y="3197541"/>
          <a:ext cx="2742650" cy="685662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  <a:alpha val="90000"/>
          </a:schemeClr>
        </a:solidFill>
        <a:ln w="254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solidFill>
                <a:srgbClr val="2C9492"/>
              </a:solidFill>
            </a:rPr>
            <a:t>44</a:t>
          </a:r>
          <a:r>
            <a:rPr lang="ka-GE" sz="3600" kern="1200" dirty="0" smtClean="0">
              <a:solidFill>
                <a:srgbClr val="2C9492"/>
              </a:solidFill>
            </a:rPr>
            <a:t>,</a:t>
          </a:r>
          <a:r>
            <a:rPr lang="en-US" sz="3600" kern="1200" dirty="0" smtClean="0">
              <a:solidFill>
                <a:srgbClr val="2C9492"/>
              </a:solidFill>
            </a:rPr>
            <a:t>321</a:t>
          </a:r>
          <a:r>
            <a:rPr lang="ka-GE" sz="3600" kern="1200" dirty="0" smtClean="0">
              <a:solidFill>
                <a:srgbClr val="2C9492"/>
              </a:solidFill>
            </a:rPr>
            <a:t>,</a:t>
          </a:r>
          <a:r>
            <a:rPr lang="en-US" sz="3600" kern="1200" dirty="0" smtClean="0">
              <a:solidFill>
                <a:srgbClr val="2C9492"/>
              </a:solidFill>
            </a:rPr>
            <a:t>409</a:t>
          </a:r>
          <a:endParaRPr lang="en-US" sz="3600" kern="1200" dirty="0">
            <a:solidFill>
              <a:srgbClr val="2C9492"/>
            </a:solidFill>
          </a:endParaRPr>
        </a:p>
      </dsp:txBody>
      <dsp:txXfrm>
        <a:off x="6280755" y="3217623"/>
        <a:ext cx="2702486" cy="6454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0D4CD7-46CE-4F64-926A-7ABE949D0A8D}">
      <dsp:nvSpPr>
        <dsp:cNvPr id="0" name=""/>
        <dsp:cNvSpPr/>
      </dsp:nvSpPr>
      <dsp:spPr>
        <a:xfrm rot="10800000">
          <a:off x="2368448" y="121187"/>
          <a:ext cx="6544197" cy="4438774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16627" tIns="60960" rIns="113792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1600" b="1" i="0" kern="1200" dirty="0" smtClean="0"/>
            <a:t>დაბადების რეგისტრის;</a:t>
          </a:r>
          <a:br>
            <a:rPr lang="ka-GE" sz="1600" b="1" i="0" kern="1200" dirty="0" smtClean="0"/>
          </a:br>
          <a:r>
            <a:rPr lang="ka-GE" sz="1600" b="1" i="0" kern="1200" dirty="0" smtClean="0"/>
            <a:t/>
          </a:r>
          <a:br>
            <a:rPr lang="ka-GE" sz="1600" b="1" i="0" kern="1200" dirty="0" smtClean="0"/>
          </a:br>
          <a:r>
            <a:rPr lang="ka-GE" sz="1600" b="1" i="0" kern="1200" dirty="0" smtClean="0"/>
            <a:t>ელექტრონული შეტყობინების გარდაცვალების რეგისტრის;</a:t>
          </a:r>
          <a:br>
            <a:rPr lang="ka-GE" sz="1600" b="1" i="0" kern="1200" dirty="0" smtClean="0"/>
          </a:br>
          <a:r>
            <a:rPr lang="ka-GE" sz="1600" b="1" i="0" kern="1200" dirty="0" smtClean="0"/>
            <a:t/>
          </a:r>
          <a:br>
            <a:rPr lang="ka-GE" sz="1600" b="1" i="0" kern="1200" dirty="0" smtClean="0"/>
          </a:br>
          <a:r>
            <a:rPr lang="ka-GE" sz="1600" b="1" i="0" kern="1200" dirty="0" smtClean="0"/>
            <a:t>საყოველთაო ჯანმრთელობის დაცვის სახელმწიფო პროგრამის  შეტყობინების ბაზის</a:t>
          </a:r>
          <a:br>
            <a:rPr lang="ka-GE" sz="1600" b="1" i="0" kern="1200" dirty="0" smtClean="0"/>
          </a:br>
          <a:r>
            <a:rPr lang="ka-GE" sz="1600" b="1" i="0" kern="1200" dirty="0" smtClean="0"/>
            <a:t/>
          </a:r>
          <a:br>
            <a:rPr lang="ka-GE" sz="1600" b="1" i="0" kern="1200" dirty="0" smtClean="0"/>
          </a:br>
          <a:r>
            <a:rPr lang="ka-GE" sz="1600" b="1" i="0" kern="1200" dirty="0" smtClean="0"/>
            <a:t>საქსტატის სტატისტიკურ მონაცემთა ბაზის</a:t>
          </a:r>
          <a:br>
            <a:rPr lang="ka-GE" sz="1600" b="1" i="0" kern="1200" dirty="0" smtClean="0"/>
          </a:br>
          <a:r>
            <a:rPr lang="ka-GE" sz="1600" b="1" i="0" kern="1200" dirty="0" smtClean="0"/>
            <a:t/>
          </a:r>
          <a:br>
            <a:rPr lang="ka-GE" sz="1600" b="1" i="0" kern="1200" dirty="0" smtClean="0"/>
          </a:br>
          <a:r>
            <a:rPr lang="ka-GE" sz="1600" b="1" i="0" kern="1200" dirty="0" smtClean="0"/>
            <a:t>იუსტიციის სამინისტროს დაბადება-გარდაცვალების ბაზის</a:t>
          </a:r>
          <a:br>
            <a:rPr lang="ka-GE" sz="1600" b="1" i="0" kern="1200" dirty="0" smtClean="0"/>
          </a:br>
          <a:r>
            <a:rPr lang="ka-GE" sz="1600" b="1" i="0" kern="1200" dirty="0" smtClean="0"/>
            <a:t/>
          </a:r>
          <a:br>
            <a:rPr lang="ka-GE" sz="1600" b="1" i="0" kern="1200" dirty="0" smtClean="0"/>
          </a:br>
          <a:r>
            <a:rPr lang="ka-GE" sz="1600" b="1" i="0" kern="1200" dirty="0" smtClean="0"/>
            <a:t>დაწესებულებების მიერ მოწოდებული ინფორმაციის  შეჯერების  საფუძველზე</a:t>
          </a:r>
          <a:endParaRPr lang="en-US" sz="1600" kern="1200" dirty="0"/>
        </a:p>
      </dsp:txBody>
      <dsp:txXfrm rot="10800000">
        <a:off x="3478141" y="121187"/>
        <a:ext cx="5434504" cy="4438774"/>
      </dsp:txXfrm>
    </dsp:sp>
    <dsp:sp modelId="{0396AD7C-2A1B-4BFB-BF7C-427E47323A9A}">
      <dsp:nvSpPr>
        <dsp:cNvPr id="0" name=""/>
        <dsp:cNvSpPr/>
      </dsp:nvSpPr>
      <dsp:spPr>
        <a:xfrm>
          <a:off x="0" y="1619833"/>
          <a:ext cx="5073393" cy="153099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0.23851</cdr:x>
      <cdr:y>0.13923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-4494882" y="-1563239"/>
          <a:ext cx="1064173" cy="58229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>
            <a:noFill/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0.47742</cdr:x>
      <cdr:y>0.33255</cdr:y>
    </cdr:from>
    <cdr:to>
      <cdr:x>0.79226</cdr:x>
      <cdr:y>0.42925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176888" y="1591733"/>
          <a:ext cx="2754489" cy="4628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0.11937</cdr:x>
      <cdr:y>0.91745</cdr:y>
    </cdr:from>
    <cdr:to>
      <cdr:x>0.89291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74213" y="4481162"/>
          <a:ext cx="6313041" cy="3456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400" b="1" dirty="0">
            <a:solidFill>
              <a:schemeClr val="bg2">
                <a:lumMod val="40000"/>
                <a:lumOff val="60000"/>
              </a:schemeClr>
            </a:solidFill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</cdr:x>
      <cdr:y>0.02067</cdr:y>
    </cdr:from>
    <cdr:to>
      <cdr:x>0.57013</cdr:x>
      <cdr:y>0.15105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96150"/>
          <a:ext cx="5051278" cy="6064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ka-GE" sz="1600" b="1" dirty="0" smtClean="0">
              <a:solidFill>
                <a:schemeClr val="tx2">
                  <a:lumMod val="60000"/>
                  <a:lumOff val="40000"/>
                </a:schemeClr>
              </a:solidFill>
            </a:rPr>
            <a:t>ძალიან მაღალია ახალშობილთა რეფერალი მათ </a:t>
          </a:r>
        </a:p>
        <a:p xmlns:a="http://schemas.openxmlformats.org/drawingml/2006/main">
          <a:r>
            <a:rPr lang="ka-GE" sz="1600" b="1" dirty="0" smtClean="0">
              <a:solidFill>
                <a:schemeClr val="tx2">
                  <a:lumMod val="60000"/>
                  <a:lumOff val="40000"/>
                </a:schemeClr>
              </a:solidFill>
            </a:rPr>
            <a:t>შორის 2500გ-ზე მეტი წონის ახალშობილთა % წილი</a:t>
          </a:r>
          <a:r>
            <a:rPr lang="ka-GE" sz="1600" b="1" dirty="0" smtClean="0">
              <a:solidFill>
                <a:schemeClr val="tx1"/>
              </a:solidFill>
            </a:rPr>
            <a:t>!</a:t>
          </a:r>
          <a:endParaRPr lang="en-US" sz="16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0.6369</cdr:x>
      <cdr:y>0.5</cdr:y>
    </cdr:from>
    <cdr:to>
      <cdr:x>0.69112</cdr:x>
      <cdr:y>0.57084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701868" y="2349054"/>
          <a:ext cx="485334" cy="3328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b="1" dirty="0" smtClean="0"/>
            <a:t>79%</a:t>
          </a:r>
          <a:endParaRPr lang="en-US" sz="1600" b="1" dirty="0"/>
        </a:p>
      </cdr:txBody>
    </cdr:sp>
  </cdr:relSizeAnchor>
  <cdr:relSizeAnchor xmlns:cdr="http://schemas.openxmlformats.org/drawingml/2006/chartDrawing">
    <cdr:from>
      <cdr:x>0.7075</cdr:x>
      <cdr:y>0.19183</cdr:y>
    </cdr:from>
    <cdr:to>
      <cdr:x>0.76774</cdr:x>
      <cdr:y>0.2502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6333913" y="901254"/>
          <a:ext cx="539260" cy="2741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b="1" dirty="0" smtClean="0"/>
            <a:t>68%</a:t>
          </a:r>
          <a:endParaRPr lang="en-US" sz="1600" b="1" dirty="0"/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0.00799</cdr:x>
      <cdr:y>0.00982</cdr:y>
    </cdr:from>
    <cdr:to>
      <cdr:x>0.5009</cdr:x>
      <cdr:y>0.13069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2921" y="46460"/>
          <a:ext cx="4500295" cy="5721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ka-GE" sz="1400" b="1" dirty="0" smtClean="0">
              <a:solidFill>
                <a:schemeClr val="tx2">
                  <a:lumMod val="60000"/>
                  <a:lumOff val="40000"/>
                </a:schemeClr>
              </a:solidFill>
            </a:rPr>
            <a:t>ძალიან მაღალია ახალშობილთა რეფერალი მათ </a:t>
          </a:r>
        </a:p>
        <a:p xmlns:a="http://schemas.openxmlformats.org/drawingml/2006/main">
          <a:r>
            <a:rPr lang="ka-GE" sz="1400" b="1" dirty="0" smtClean="0">
              <a:solidFill>
                <a:schemeClr val="tx2">
                  <a:lumMod val="60000"/>
                  <a:lumOff val="40000"/>
                </a:schemeClr>
              </a:solidFill>
            </a:rPr>
            <a:t>შორის 2500გ-ზე მეტი წონის ახალშობილთა % წილი!</a:t>
          </a:r>
          <a:endParaRPr lang="en-US" sz="1400" b="1" dirty="0">
            <a:solidFill>
              <a:schemeClr val="tx2">
                <a:lumMod val="60000"/>
                <a:lumOff val="4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0.2912</cdr:x>
      <cdr:y>0.2948</cdr:y>
    </cdr:from>
    <cdr:to>
      <cdr:x>0.38608</cdr:x>
      <cdr:y>0.36206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658670" y="1395391"/>
          <a:ext cx="866274" cy="3183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0.29647</cdr:x>
      <cdr:y>0.37562</cdr:y>
    </cdr:from>
    <cdr:to>
      <cdr:x>0.3896</cdr:x>
      <cdr:y>0.43299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706796" y="1777949"/>
          <a:ext cx="850232" cy="2715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b="1" dirty="0" smtClean="0"/>
            <a:t>60%</a:t>
          </a:r>
          <a:endParaRPr lang="en-US" sz="1600" b="1" dirty="0"/>
        </a:p>
      </cdr:txBody>
    </cdr:sp>
  </cdr:relSizeAnchor>
  <cdr:relSizeAnchor xmlns:cdr="http://schemas.openxmlformats.org/drawingml/2006/chartDrawing">
    <cdr:from>
      <cdr:x>0.75682</cdr:x>
      <cdr:y>0.36859</cdr:y>
    </cdr:from>
    <cdr:to>
      <cdr:x>0.83765</cdr:x>
      <cdr:y>0.43299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6909828" y="1744697"/>
          <a:ext cx="737937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b="1" dirty="0" smtClean="0"/>
            <a:t>37,4%</a:t>
          </a:r>
          <a:endParaRPr lang="en-US" sz="1600" b="1" dirty="0"/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0.5</cdr:x>
      <cdr:y>0.16549</cdr:y>
    </cdr:from>
    <cdr:to>
      <cdr:x>0.52764</cdr:x>
      <cdr:y>0.21256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572000" y="862844"/>
          <a:ext cx="252740" cy="2454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ka-GE" sz="1600" b="1" dirty="0" smtClean="0">
              <a:solidFill>
                <a:schemeClr val="tx1"/>
              </a:solidFill>
            </a:rPr>
            <a:t>54,4%</a:t>
          </a:r>
          <a:endParaRPr lang="en-US" sz="16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0.518</cdr:x>
      <cdr:y>0.56188</cdr:y>
    </cdr:from>
    <cdr:to>
      <cdr:x>0.57957</cdr:x>
      <cdr:y>0.6004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542095" y="2893267"/>
          <a:ext cx="539826" cy="1983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0.5099</cdr:x>
      <cdr:y>0.57026</cdr:y>
    </cdr:from>
    <cdr:to>
      <cdr:x>0.5702</cdr:x>
      <cdr:y>0.61091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662513" y="2973247"/>
          <a:ext cx="551383" cy="2119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ka-GE" sz="1400" b="1" dirty="0" smtClean="0">
              <a:solidFill>
                <a:schemeClr val="tx1"/>
              </a:solidFill>
            </a:rPr>
            <a:t>72,2%</a:t>
          </a:r>
          <a:endParaRPr lang="en-US" sz="14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0.67897</cdr:x>
      <cdr:y>0.35245</cdr:y>
    </cdr:from>
    <cdr:to>
      <cdr:x>0.73426</cdr:x>
      <cdr:y>0.39524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6208543" y="1837636"/>
          <a:ext cx="505571" cy="2230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ka-GE" sz="1400" b="1" dirty="0" smtClean="0"/>
            <a:t>54%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0.69813</cdr:x>
      <cdr:y>0.60485</cdr:y>
    </cdr:from>
    <cdr:to>
      <cdr:x>0.75524</cdr:x>
      <cdr:y>0.65186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6383685" y="3153571"/>
          <a:ext cx="522214" cy="2451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ka-GE" sz="1600" b="1" dirty="0" smtClean="0">
              <a:solidFill>
                <a:schemeClr val="tx1"/>
              </a:solidFill>
            </a:rPr>
            <a:t>77,8</a:t>
          </a:r>
          <a:r>
            <a:rPr lang="ka-GE" sz="1100" b="1" dirty="0" smtClean="0">
              <a:solidFill>
                <a:schemeClr val="tx1"/>
              </a:solidFill>
            </a:rPr>
            <a:t>%</a:t>
          </a:r>
          <a:endParaRPr lang="en-US" sz="11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0.84714</cdr:x>
      <cdr:y>0.44261</cdr:y>
    </cdr:from>
    <cdr:to>
      <cdr:x>0.89978</cdr:x>
      <cdr:y>0.49222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7746215" y="2307703"/>
          <a:ext cx="481340" cy="2586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ka-GE" sz="1400" b="1" dirty="0" smtClean="0"/>
            <a:t>62,5%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0.89572</cdr:x>
      <cdr:y>0.76942</cdr:y>
    </cdr:from>
    <cdr:to>
      <cdr:x>1</cdr:x>
      <cdr:y>0.947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8538838" y="396190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0.89572</cdr:x>
      <cdr:y>0.59612</cdr:y>
    </cdr:from>
    <cdr:to>
      <cdr:x>1</cdr:x>
      <cdr:y>0.64533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7854098" y="3069537"/>
          <a:ext cx="914400" cy="2533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0.89572</cdr:x>
      <cdr:y>0.7416</cdr:y>
    </cdr:from>
    <cdr:to>
      <cdr:x>1</cdr:x>
      <cdr:y>0.91918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8306945" y="381868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0.88687</cdr:x>
      <cdr:y>0.58219</cdr:y>
    </cdr:from>
    <cdr:to>
      <cdr:x>0.99115</cdr:x>
      <cdr:y>0.6314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8109564" y="3035413"/>
          <a:ext cx="953536" cy="2565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ka-GE" sz="1400" b="1" dirty="0" smtClean="0"/>
            <a:t>92,6%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</cdr:x>
      <cdr:y>0.0484</cdr:y>
    </cdr:from>
    <cdr:to>
      <cdr:x>0.41219</cdr:x>
      <cdr:y>0.22598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0" y="249219"/>
          <a:ext cx="3614298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</cdr:x>
      <cdr:y>0.03342</cdr:y>
    </cdr:from>
    <cdr:to>
      <cdr:x>0.42692</cdr:x>
      <cdr:y>0.19317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0" y="174247"/>
          <a:ext cx="3903785" cy="832928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5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ka-GE" sz="1200" b="1" dirty="0" smtClean="0">
              <a:solidFill>
                <a:schemeClr val="accent1"/>
              </a:solidFill>
            </a:rPr>
            <a:t>ძალიან მაღალია ახალშობილთა რეფერალი საკეისრო</a:t>
          </a:r>
        </a:p>
        <a:p xmlns:a="http://schemas.openxmlformats.org/drawingml/2006/main">
          <a:r>
            <a:rPr lang="ka-GE" sz="1200" b="1" dirty="0" smtClean="0">
              <a:solidFill>
                <a:schemeClr val="accent1"/>
              </a:solidFill>
            </a:rPr>
            <a:t>კვეთის შემდგომ და მათ შორის 39 კვირამდე საკეისრო</a:t>
          </a:r>
        </a:p>
        <a:p xmlns:a="http://schemas.openxmlformats.org/drawingml/2006/main">
          <a:r>
            <a:rPr lang="ka-GE" sz="1200" b="1" dirty="0" smtClean="0">
              <a:solidFill>
                <a:schemeClr val="accent1"/>
              </a:solidFill>
            </a:rPr>
            <a:t> კვეთის შემდეგ, რაც აუარესებს გამოსავალს და </a:t>
          </a:r>
        </a:p>
        <a:p xmlns:a="http://schemas.openxmlformats.org/drawingml/2006/main">
          <a:r>
            <a:rPr lang="ka-GE" sz="1200" b="1" dirty="0" smtClean="0">
              <a:solidFill>
                <a:schemeClr val="accent1"/>
              </a:solidFill>
            </a:rPr>
            <a:t>ზრდის დანახარჯს!</a:t>
          </a:r>
          <a:endParaRPr lang="en-US" sz="1200" b="1" dirty="0">
            <a:solidFill>
              <a:schemeClr val="accent1"/>
            </a:solidFill>
          </a:endParaRPr>
        </a:p>
      </cdr:txBody>
    </cdr:sp>
  </cdr:relSizeAnchor>
  <cdr:relSizeAnchor xmlns:cdr="http://schemas.openxmlformats.org/drawingml/2006/chartDrawing">
    <cdr:from>
      <cdr:x>0.48077</cdr:x>
      <cdr:y>0.07097</cdr:y>
    </cdr:from>
    <cdr:to>
      <cdr:x>0.51923</cdr:x>
      <cdr:y>0.36777</cdr:y>
    </cdr:to>
    <cdr:cxnSp macro="">
      <cdr:nvCxnSpPr>
        <cdr:cNvPr id="17" name="Straight Arrow Connector 16"/>
        <cdr:cNvCxnSpPr/>
      </cdr:nvCxnSpPr>
      <cdr:spPr>
        <a:xfrm xmlns:a="http://schemas.openxmlformats.org/drawingml/2006/main">
          <a:off x="4396154" y="370029"/>
          <a:ext cx="351692" cy="1547446"/>
        </a:xfrm>
        <a:prstGeom xmlns:a="http://schemas.openxmlformats.org/drawingml/2006/main" prst="straightConnector1">
          <a:avLst/>
        </a:prstGeom>
        <a:ln xmlns:a="http://schemas.openxmlformats.org/drawingml/2006/main">
          <a:headEnd type="triangle"/>
          <a:tailEnd type="triangle"/>
        </a:ln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0.48718</cdr:x>
      <cdr:y>0.57766</cdr:y>
    </cdr:from>
    <cdr:to>
      <cdr:x>0.53718</cdr:x>
      <cdr:y>0.66085</cdr:y>
    </cdr:to>
    <cdr:cxnSp macro="">
      <cdr:nvCxnSpPr>
        <cdr:cNvPr id="19" name="Straight Arrow Connector 18"/>
        <cdr:cNvCxnSpPr/>
      </cdr:nvCxnSpPr>
      <cdr:spPr>
        <a:xfrm xmlns:a="http://schemas.openxmlformats.org/drawingml/2006/main">
          <a:off x="4454769" y="3011820"/>
          <a:ext cx="457200" cy="43375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2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0.66923</cdr:x>
      <cdr:y>0.3011</cdr:y>
    </cdr:from>
    <cdr:to>
      <cdr:x>0.70769</cdr:x>
      <cdr:y>0.52145</cdr:y>
    </cdr:to>
    <cdr:cxnSp macro="">
      <cdr:nvCxnSpPr>
        <cdr:cNvPr id="26" name="Straight Arrow Connector 25"/>
        <cdr:cNvCxnSpPr/>
      </cdr:nvCxnSpPr>
      <cdr:spPr>
        <a:xfrm xmlns:a="http://schemas.openxmlformats.org/drawingml/2006/main">
          <a:off x="6119446" y="1569882"/>
          <a:ext cx="351692" cy="1148861"/>
        </a:xfrm>
        <a:prstGeom xmlns:a="http://schemas.openxmlformats.org/drawingml/2006/main" prst="straightConnector1">
          <a:avLst/>
        </a:prstGeom>
        <a:ln xmlns:a="http://schemas.openxmlformats.org/drawingml/2006/main">
          <a:headEnd type="triangle"/>
          <a:tailEnd type="triangle"/>
        </a:ln>
      </cdr:spPr>
      <cdr:style>
        <a:lnRef xmlns:a="http://schemas.openxmlformats.org/drawingml/2006/main" idx="2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0.68795</cdr:x>
      <cdr:y>0.62038</cdr:y>
    </cdr:from>
    <cdr:to>
      <cdr:x>0.72564</cdr:x>
      <cdr:y>0.69008</cdr:y>
    </cdr:to>
    <cdr:cxnSp macro="">
      <cdr:nvCxnSpPr>
        <cdr:cNvPr id="30" name="Straight Arrow Connector 29"/>
        <cdr:cNvCxnSpPr/>
      </cdr:nvCxnSpPr>
      <cdr:spPr>
        <a:xfrm xmlns:a="http://schemas.openxmlformats.org/drawingml/2006/main">
          <a:off x="6290605" y="3234558"/>
          <a:ext cx="344657" cy="363415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2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0.74105</cdr:x>
      <cdr:y>0.68599</cdr:y>
    </cdr:from>
    <cdr:to>
      <cdr:x>0.80759</cdr:x>
      <cdr:y>0.75006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043616" y="3295037"/>
          <a:ext cx="632487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r>
            <a:rPr lang="ka-GE" b="1" dirty="0"/>
            <a:t>49%</a:t>
          </a:r>
          <a:endParaRPr lang="en-US" b="1" dirty="0"/>
        </a:p>
      </cdr:txBody>
    </cdr:sp>
  </cdr:relSizeAnchor>
  <cdr:relSizeAnchor xmlns:cdr="http://schemas.openxmlformats.org/drawingml/2006/chartDrawing">
    <cdr:from>
      <cdr:x>0.16286</cdr:x>
      <cdr:y>0.20226</cdr:y>
    </cdr:from>
    <cdr:to>
      <cdr:x>0.20972</cdr:x>
      <cdr:y>0.2885</cdr:y>
    </cdr:to>
    <cdr:cxnSp macro="">
      <cdr:nvCxnSpPr>
        <cdr:cNvPr id="7" name="Straight Arrow Connector 6"/>
        <cdr:cNvCxnSpPr/>
      </cdr:nvCxnSpPr>
      <cdr:spPr>
        <a:xfrm xmlns:a="http://schemas.openxmlformats.org/drawingml/2006/main">
          <a:off x="1547933" y="971525"/>
          <a:ext cx="445477" cy="414247"/>
        </a:xfrm>
        <a:prstGeom xmlns:a="http://schemas.openxmlformats.org/drawingml/2006/main" prst="straightConnector1">
          <a:avLst/>
        </a:prstGeom>
        <a:ln xmlns:a="http://schemas.openxmlformats.org/drawingml/2006/main">
          <a:headEnd type="triangle"/>
          <a:tailEnd type="triangle"/>
        </a:ln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0.44219</cdr:x>
      <cdr:y>0.34454</cdr:y>
    </cdr:from>
    <cdr:to>
      <cdr:x>0.49433</cdr:x>
      <cdr:y>0.39264</cdr:y>
    </cdr:to>
    <cdr:cxnSp macro="">
      <cdr:nvCxnSpPr>
        <cdr:cNvPr id="9" name="Straight Arrow Connector 8"/>
        <cdr:cNvCxnSpPr/>
      </cdr:nvCxnSpPr>
      <cdr:spPr>
        <a:xfrm xmlns:a="http://schemas.openxmlformats.org/drawingml/2006/main">
          <a:off x="4202985" y="1654926"/>
          <a:ext cx="495547" cy="231054"/>
        </a:xfrm>
        <a:prstGeom xmlns:a="http://schemas.openxmlformats.org/drawingml/2006/main" prst="straightConnector1">
          <a:avLst/>
        </a:prstGeom>
        <a:ln xmlns:a="http://schemas.openxmlformats.org/drawingml/2006/main">
          <a:headEnd type="triangle"/>
          <a:tailEnd type="triangle"/>
        </a:ln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0.58435</cdr:x>
      <cdr:y>0.69731</cdr:y>
    </cdr:from>
    <cdr:to>
      <cdr:x>0.63369</cdr:x>
      <cdr:y>0.751</cdr:y>
    </cdr:to>
    <cdr:cxnSp macro="">
      <cdr:nvCxnSpPr>
        <cdr:cNvPr id="13" name="Straight Arrow Connector 12"/>
        <cdr:cNvCxnSpPr/>
      </cdr:nvCxnSpPr>
      <cdr:spPr>
        <a:xfrm xmlns:a="http://schemas.openxmlformats.org/drawingml/2006/main">
          <a:off x="5554226" y="3349410"/>
          <a:ext cx="468923" cy="257907"/>
        </a:xfrm>
        <a:prstGeom xmlns:a="http://schemas.openxmlformats.org/drawingml/2006/main" prst="straightConnector1">
          <a:avLst/>
        </a:prstGeom>
        <a:ln xmlns:a="http://schemas.openxmlformats.org/drawingml/2006/main">
          <a:headEnd type="triangle"/>
          <a:tailEnd type="triangle"/>
        </a:ln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0.72496</cdr:x>
      <cdr:y>0.72123</cdr:y>
    </cdr:from>
    <cdr:to>
      <cdr:x>0.76813</cdr:x>
      <cdr:y>0.75327</cdr:y>
    </cdr:to>
    <cdr:cxnSp macro="">
      <cdr:nvCxnSpPr>
        <cdr:cNvPr id="15" name="Straight Arrow Connector 14"/>
        <cdr:cNvCxnSpPr/>
      </cdr:nvCxnSpPr>
      <cdr:spPr>
        <a:xfrm xmlns:a="http://schemas.openxmlformats.org/drawingml/2006/main">
          <a:off x="6890657" y="3464312"/>
          <a:ext cx="410308" cy="153889"/>
        </a:xfrm>
        <a:prstGeom xmlns:a="http://schemas.openxmlformats.org/drawingml/2006/main" prst="straightConnector1">
          <a:avLst/>
        </a:prstGeom>
        <a:ln xmlns:a="http://schemas.openxmlformats.org/drawingml/2006/main">
          <a:headEnd type="triangle"/>
          <a:tailEnd type="triangle"/>
        </a:ln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0.86343</cdr:x>
      <cdr:y>0.70951</cdr:y>
    </cdr:from>
    <cdr:to>
      <cdr:x>0.90996</cdr:x>
      <cdr:y>0.75832</cdr:y>
    </cdr:to>
    <cdr:cxnSp macro="">
      <cdr:nvCxnSpPr>
        <cdr:cNvPr id="17" name="Straight Arrow Connector 16"/>
        <cdr:cNvCxnSpPr/>
      </cdr:nvCxnSpPr>
      <cdr:spPr>
        <a:xfrm xmlns:a="http://schemas.openxmlformats.org/drawingml/2006/main">
          <a:off x="8206800" y="3408025"/>
          <a:ext cx="442319" cy="234462"/>
        </a:xfrm>
        <a:prstGeom xmlns:a="http://schemas.openxmlformats.org/drawingml/2006/main" prst="straightConnector1">
          <a:avLst/>
        </a:prstGeom>
        <a:ln xmlns:a="http://schemas.openxmlformats.org/drawingml/2006/main">
          <a:headEnd type="triangle"/>
          <a:tailEnd type="triangle"/>
        </a:ln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0.12132</cdr:x>
      <cdr:y>0.60945</cdr:y>
    </cdr:from>
    <cdr:to>
      <cdr:x>0.19198</cdr:x>
      <cdr:y>0.68202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84847" y="2940848"/>
          <a:ext cx="631850" cy="3501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ka-GE" sz="1100" b="1" dirty="0">
              <a:solidFill>
                <a:srgbClr val="C00000"/>
              </a:solidFill>
            </a:rPr>
            <a:t>98%</a:t>
          </a:r>
          <a:endParaRPr lang="en-US" sz="1100" b="1" dirty="0">
            <a:solidFill>
              <a:srgbClr val="C00000"/>
            </a:solidFill>
          </a:endParaRPr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0.19713</cdr:x>
      <cdr:y>0.35456</cdr:y>
    </cdr:from>
    <cdr:to>
      <cdr:x>0.30548</cdr:x>
      <cdr:y>0.54817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63547" y="167456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0.19321</cdr:x>
      <cdr:y>0.26125</cdr:y>
    </cdr:from>
    <cdr:to>
      <cdr:x>0.30157</cdr:x>
      <cdr:y>0.45486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630496" y="12338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0.14883</cdr:x>
      <cdr:y>0.34697</cdr:y>
    </cdr:from>
    <cdr:to>
      <cdr:x>0.20496</cdr:x>
      <cdr:y>0.39595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255924" y="1638719"/>
          <a:ext cx="473725" cy="2313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b="1" dirty="0"/>
        </a:p>
      </cdr:txBody>
    </cdr:sp>
  </cdr:relSizeAnchor>
  <cdr:relSizeAnchor xmlns:cdr="http://schemas.openxmlformats.org/drawingml/2006/chartDrawing">
    <cdr:from>
      <cdr:x>0.43636</cdr:x>
      <cdr:y>0.29898</cdr:y>
    </cdr:from>
    <cdr:to>
      <cdr:x>0.54471</cdr:x>
      <cdr:y>0.35882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682388" y="1412090"/>
          <a:ext cx="914400" cy="2825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b="1" dirty="0"/>
        </a:p>
      </cdr:txBody>
    </cdr:sp>
  </cdr:relSizeAnchor>
  <cdr:relSizeAnchor xmlns:cdr="http://schemas.openxmlformats.org/drawingml/2006/chartDrawing">
    <cdr:from>
      <cdr:x>0.73107</cdr:x>
      <cdr:y>0.20527</cdr:y>
    </cdr:from>
    <cdr:to>
      <cdr:x>0.80026</cdr:x>
      <cdr:y>0.25192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6169445" y="969483"/>
          <a:ext cx="583895" cy="2203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b="1" dirty="0"/>
        </a:p>
      </cdr:txBody>
    </cdr:sp>
  </cdr:relSizeAnchor>
  <cdr:relSizeAnchor xmlns:cdr="http://schemas.openxmlformats.org/drawingml/2006/chartDrawing">
    <cdr:from>
      <cdr:x>0.90209</cdr:x>
      <cdr:y>0.3429</cdr:y>
    </cdr:from>
    <cdr:to>
      <cdr:x>0.90751</cdr:x>
      <cdr:y>0.36855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7612655" y="1619479"/>
          <a:ext cx="45719" cy="1211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0.87859</cdr:x>
      <cdr:y>0.31753</cdr:y>
    </cdr:from>
    <cdr:to>
      <cdr:x>0.93081</cdr:x>
      <cdr:y>0.36389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7414352" y="1499692"/>
          <a:ext cx="440675" cy="218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b="1" dirty="0"/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0.33304</cdr:x>
      <cdr:y>0.06024</cdr:y>
    </cdr:from>
    <cdr:to>
      <cdr:x>0.40678</cdr:x>
      <cdr:y>0.0711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80444" y="312888"/>
          <a:ext cx="349955" cy="564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0.0333</cdr:x>
      <cdr:y>0.02035</cdr:y>
    </cdr:from>
    <cdr:to>
      <cdr:x>0.96105</cdr:x>
      <cdr:y>0.13988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58045" y="105706"/>
          <a:ext cx="4402666" cy="6208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0.03819</cdr:x>
      <cdr:y>0.0133</cdr:y>
    </cdr:from>
    <cdr:to>
      <cdr:x>0.93642</cdr:x>
      <cdr:y>0.15075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61427" y="69067"/>
          <a:ext cx="3796756" cy="7139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drawings/drawing19.xml><?xml version="1.0" encoding="utf-8"?>
<c:userShapes xmlns:c="http://schemas.openxmlformats.org/drawingml/2006/chart">
  <cdr:relSizeAnchor xmlns:cdr="http://schemas.openxmlformats.org/drawingml/2006/chartDrawing">
    <cdr:from>
      <cdr:x>0.61147</cdr:x>
      <cdr:y>0.4756</cdr:y>
    </cdr:from>
    <cdr:to>
      <cdr:x>0.67833</cdr:x>
      <cdr:y>0.5244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682581" y="2399628"/>
          <a:ext cx="621323" cy="2461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ka-GE" sz="1200" b="1" dirty="0" smtClean="0">
              <a:solidFill>
                <a:srgbClr val="C00000"/>
              </a:solidFill>
            </a:rPr>
            <a:t>26,4%</a:t>
          </a:r>
          <a:endParaRPr lang="en-US" sz="1200" b="1" dirty="0">
            <a:solidFill>
              <a:srgbClr val="C00000"/>
            </a:solidFill>
          </a:endParaRPr>
        </a:p>
      </cdr:txBody>
    </cdr:sp>
  </cdr:relSizeAnchor>
  <cdr:relSizeAnchor xmlns:cdr="http://schemas.openxmlformats.org/drawingml/2006/chartDrawing">
    <cdr:from>
      <cdr:x>0.49588</cdr:x>
      <cdr:y>0.47444</cdr:y>
    </cdr:from>
    <cdr:to>
      <cdr:x>0.59428</cdr:x>
      <cdr:y>0.52556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608400" y="2393766"/>
          <a:ext cx="914400" cy="2579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ka-GE" sz="1200" b="1" dirty="0" smtClean="0">
              <a:solidFill>
                <a:srgbClr val="C00000"/>
              </a:solidFill>
            </a:rPr>
            <a:t>25,6%</a:t>
          </a:r>
          <a:endParaRPr lang="en-US" sz="1200" b="1" dirty="0">
            <a:solidFill>
              <a:srgbClr val="C00000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0.68859</cdr:x>
      <cdr:y>0.11161</cdr:y>
    </cdr:from>
    <cdr:to>
      <cdr:x>0.76627</cdr:x>
      <cdr:y>0.11336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4F0FE9C1-7591-4358-9B56-F0F724481811}"/>
            </a:ext>
          </a:extLst>
        </cdr:cNvPr>
        <cdr:cNvCxnSpPr/>
      </cdr:nvCxnSpPr>
      <cdr:spPr>
        <a:xfrm xmlns:a="http://schemas.openxmlformats.org/drawingml/2006/main" flipH="1" flipV="1">
          <a:off x="6105726" y="642490"/>
          <a:ext cx="688785" cy="1007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0.66116</cdr:x>
      <cdr:y>0.23556</cdr:y>
    </cdr:from>
    <cdr:to>
      <cdr:x>0.73884</cdr:x>
      <cdr:y>0.23731</cdr:y>
    </cdr:to>
    <cdr:cxnSp macro="">
      <cdr:nvCxnSpPr>
        <cdr:cNvPr id="5" name="Straight Arrow Connector 4">
          <a:extLst xmlns:a="http://schemas.openxmlformats.org/drawingml/2006/main">
            <a:ext uri="{FF2B5EF4-FFF2-40B4-BE49-F238E27FC236}">
              <a16:creationId xmlns:a16="http://schemas.microsoft.com/office/drawing/2014/main" id="{2D2685F0-AD9E-4D50-8525-BFBE3AE1D49E}"/>
            </a:ext>
          </a:extLst>
        </cdr:cNvPr>
        <cdr:cNvCxnSpPr/>
      </cdr:nvCxnSpPr>
      <cdr:spPr>
        <a:xfrm xmlns:a="http://schemas.openxmlformats.org/drawingml/2006/main" flipH="1" flipV="1">
          <a:off x="5862486" y="1356015"/>
          <a:ext cx="688784" cy="1007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0.55781</cdr:x>
      <cdr:y>0.43208</cdr:y>
    </cdr:from>
    <cdr:to>
      <cdr:x>0.63549</cdr:x>
      <cdr:y>0.43383</cdr:y>
    </cdr:to>
    <cdr:cxnSp macro="">
      <cdr:nvCxnSpPr>
        <cdr:cNvPr id="4" name="Straight Arrow Connector 3">
          <a:extLst xmlns:a="http://schemas.openxmlformats.org/drawingml/2006/main">
            <a:ext uri="{FF2B5EF4-FFF2-40B4-BE49-F238E27FC236}">
              <a16:creationId xmlns:a16="http://schemas.microsoft.com/office/drawing/2014/main" id="{7DEE5780-9A60-4601-A16C-7E6517C1D5C9}"/>
            </a:ext>
          </a:extLst>
        </cdr:cNvPr>
        <cdr:cNvCxnSpPr/>
      </cdr:nvCxnSpPr>
      <cdr:spPr>
        <a:xfrm xmlns:a="http://schemas.openxmlformats.org/drawingml/2006/main" flipH="1" flipV="1">
          <a:off x="4946078" y="2487296"/>
          <a:ext cx="688785" cy="1007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0.64242</cdr:x>
      <cdr:y>0.27622</cdr:y>
    </cdr:from>
    <cdr:to>
      <cdr:x>0.7201</cdr:x>
      <cdr:y>0.27797</cdr:y>
    </cdr:to>
    <cdr:cxnSp macro="">
      <cdr:nvCxnSpPr>
        <cdr:cNvPr id="6" name="Straight Arrow Connector 5">
          <a:extLst xmlns:a="http://schemas.openxmlformats.org/drawingml/2006/main">
            <a:ext uri="{FF2B5EF4-FFF2-40B4-BE49-F238E27FC236}">
              <a16:creationId xmlns:a16="http://schemas.microsoft.com/office/drawing/2014/main" id="{27E5FD2B-0274-4E34-A3E8-4EAB05F7ECD3}"/>
            </a:ext>
          </a:extLst>
        </cdr:cNvPr>
        <cdr:cNvCxnSpPr/>
      </cdr:nvCxnSpPr>
      <cdr:spPr>
        <a:xfrm xmlns:a="http://schemas.openxmlformats.org/drawingml/2006/main" flipH="1" flipV="1">
          <a:off x="5696266" y="1590079"/>
          <a:ext cx="688785" cy="1007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0.xml><?xml version="1.0" encoding="utf-8"?>
<c:userShapes xmlns:c="http://schemas.openxmlformats.org/drawingml/2006/chart">
  <cdr:relSizeAnchor xmlns:cdr="http://schemas.openxmlformats.org/drawingml/2006/chartDrawing">
    <cdr:from>
      <cdr:x>0.4729</cdr:x>
      <cdr:y>0.37224</cdr:y>
    </cdr:from>
    <cdr:to>
      <cdr:x>0.51193</cdr:x>
      <cdr:y>0.40001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272112" y="2062771"/>
          <a:ext cx="352540" cy="1538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0.54271</cdr:x>
      <cdr:y>0.23933</cdr:y>
    </cdr:from>
    <cdr:to>
      <cdr:x>0.6447</cdr:x>
      <cdr:y>0.28286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902741" y="1326257"/>
          <a:ext cx="921357" cy="2412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0.48735</cdr:x>
      <cdr:y>0.2813</cdr:y>
    </cdr:from>
    <cdr:to>
      <cdr:x>0.58857</cdr:x>
      <cdr:y>0.44631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402668" y="155881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0.50419</cdr:x>
      <cdr:y>0.24616</cdr:y>
    </cdr:from>
    <cdr:to>
      <cdr:x>0.60541</cdr:x>
      <cdr:y>0.29111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554775" y="1364097"/>
          <a:ext cx="914401" cy="2490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b="1" dirty="0" smtClean="0">
              <a:solidFill>
                <a:srgbClr val="C00000"/>
              </a:solidFill>
            </a:rPr>
            <a:t>RAMUS</a:t>
          </a:r>
          <a:r>
            <a:rPr lang="ka-GE" sz="1100" b="1" dirty="0" smtClean="0">
              <a:solidFill>
                <a:srgbClr val="C00000"/>
              </a:solidFill>
            </a:rPr>
            <a:t> </a:t>
          </a:r>
          <a:endParaRPr lang="en-US" sz="1100" b="1" dirty="0">
            <a:solidFill>
              <a:srgbClr val="C00000"/>
            </a:solidFill>
          </a:endParaRPr>
        </a:p>
      </cdr:txBody>
    </cdr:sp>
  </cdr:relSizeAnchor>
  <cdr:relSizeAnchor xmlns:cdr="http://schemas.openxmlformats.org/drawingml/2006/chartDrawing">
    <cdr:from>
      <cdr:x>0.43764</cdr:x>
      <cdr:y>0.37705</cdr:y>
    </cdr:from>
    <cdr:to>
      <cdr:x>0.53886</cdr:x>
      <cdr:y>0.54206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953589" y="208939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0.26219</cdr:x>
      <cdr:y>0.54817</cdr:y>
    </cdr:from>
    <cdr:to>
      <cdr:x>0.36341</cdr:x>
      <cdr:y>0.5828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368625" y="3037665"/>
          <a:ext cx="914400" cy="1919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b="1" dirty="0" smtClean="0">
              <a:solidFill>
                <a:srgbClr val="C00000"/>
              </a:solidFill>
            </a:rPr>
            <a:t>RAMUS</a:t>
          </a:r>
          <a:endParaRPr lang="en-US" sz="1100" b="1" dirty="0">
            <a:solidFill>
              <a:srgbClr val="C00000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0.11852</cdr:x>
      <cdr:y>0.20004</cdr:y>
    </cdr:from>
    <cdr:to>
      <cdr:x>0.95114</cdr:x>
      <cdr:y>0.30494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88769" y="903382"/>
          <a:ext cx="6946067" cy="4737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0.0888</cdr:x>
      <cdr:y>0.1976</cdr:y>
    </cdr:from>
    <cdr:to>
      <cdr:x>1</cdr:x>
      <cdr:y>0.27078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40822" y="892365"/>
          <a:ext cx="7601637" cy="3305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0.16011</cdr:x>
      <cdr:y>0.20248</cdr:y>
    </cdr:from>
    <cdr:to>
      <cdr:x>0.26972</cdr:x>
      <cdr:y>0.40496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335733" y="91439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0.0822</cdr:x>
      <cdr:y>0.21468</cdr:y>
    </cdr:from>
    <cdr:to>
      <cdr:x>1</cdr:x>
      <cdr:y>0.30006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685737" y="969483"/>
          <a:ext cx="7656722" cy="3855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0.3983</cdr:x>
      <cdr:y>0.62813</cdr:y>
    </cdr:from>
    <cdr:to>
      <cdr:x>0.45166</cdr:x>
      <cdr:y>0.69262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371729" y="2897322"/>
          <a:ext cx="451692" cy="2974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0.56358</cdr:x>
      <cdr:y>0.59947</cdr:y>
    </cdr:from>
    <cdr:to>
      <cdr:x>0.60783</cdr:x>
      <cdr:y>0.64724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770871" y="2765120"/>
          <a:ext cx="374574" cy="2203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0.859</cdr:x>
      <cdr:y>0.80176</cdr:y>
    </cdr:from>
    <cdr:to>
      <cdr:x>0.96702</cdr:x>
      <cdr:y>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7271701" y="372634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0.83425</cdr:x>
      <cdr:y>0.74242</cdr:y>
    </cdr:from>
    <cdr:to>
      <cdr:x>0.92612</cdr:x>
      <cdr:y>0.82028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7062174" y="3424485"/>
          <a:ext cx="777667" cy="3591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ka-GE" dirty="0" smtClean="0"/>
            <a:t>45,5%</a:t>
          </a:r>
          <a:endParaRPr lang="en-US" sz="11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0.54818</cdr:x>
      <cdr:y>0.53541</cdr:y>
    </cdr:from>
    <cdr:to>
      <cdr:x>0.69068</cdr:x>
      <cdr:y>0.60051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20318" y="2283868"/>
          <a:ext cx="733159" cy="2777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dirty="0" smtClean="0">
              <a:solidFill>
                <a:schemeClr val="bg1"/>
              </a:solidFill>
            </a:rPr>
            <a:t>49.4</a:t>
          </a:r>
          <a:r>
            <a:rPr lang="ka-GE" sz="1400" b="1" dirty="0" smtClean="0">
              <a:solidFill>
                <a:schemeClr val="bg1"/>
              </a:solidFill>
            </a:rPr>
            <a:t>%</a:t>
          </a:r>
          <a:endParaRPr lang="en-US" sz="1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0.21272</cdr:x>
      <cdr:y>0.20359</cdr:y>
    </cdr:from>
    <cdr:to>
      <cdr:x>0.32811</cdr:x>
      <cdr:y>0.27438</cdr:y>
    </cdr:to>
    <cdr:sp macro="" textlink="">
      <cdr:nvSpPr>
        <cdr:cNvPr id="3" name="TextBox 5"/>
        <cdr:cNvSpPr txBox="1"/>
      </cdr:nvSpPr>
      <cdr:spPr>
        <a:xfrm xmlns:a="http://schemas.openxmlformats.org/drawingml/2006/main">
          <a:off x="1094415" y="868462"/>
          <a:ext cx="593668" cy="30196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r>
            <a:rPr lang="ka-GE" dirty="0"/>
            <a:t>9.9</a:t>
          </a:r>
          <a:endParaRPr lang="en-US" dirty="0"/>
        </a:p>
      </cdr:txBody>
    </cdr:sp>
  </cdr:relSizeAnchor>
  <cdr:relSizeAnchor xmlns:cdr="http://schemas.openxmlformats.org/drawingml/2006/chartDrawing">
    <cdr:from>
      <cdr:x>0.62463</cdr:x>
      <cdr:y>0.57769</cdr:y>
    </cdr:from>
    <cdr:to>
      <cdr:x>0.73568</cdr:x>
      <cdr:y>0.63304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253100" y="2788638"/>
          <a:ext cx="578386" cy="2672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0.42675</cdr:x>
      <cdr:y>0.54209</cdr:y>
    </cdr:from>
    <cdr:to>
      <cdr:x>0.61206</cdr:x>
      <cdr:y>0.59627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105785" y="2321409"/>
          <a:ext cx="914400" cy="2320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b="1" dirty="0" smtClean="0"/>
            <a:t>5,1%</a:t>
          </a:r>
          <a:endParaRPr lang="en-US" sz="1200" b="1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0.58621</cdr:x>
      <cdr:y>0.61089</cdr:y>
    </cdr:from>
    <cdr:to>
      <cdr:x>0.75862</cdr:x>
      <cdr:y>0.67166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622014" y="2768626"/>
          <a:ext cx="771181" cy="2754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0.59852</cdr:x>
      <cdr:y>0.6061</cdr:y>
    </cdr:from>
    <cdr:to>
      <cdr:x>0.74631</cdr:x>
      <cdr:y>0.67644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677100" y="2683734"/>
          <a:ext cx="661011" cy="3114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ka-GE" sz="1100" b="1" dirty="0" smtClean="0">
              <a:solidFill>
                <a:schemeClr val="bg1"/>
              </a:solidFill>
            </a:rPr>
            <a:t>6 9,3%</a:t>
          </a:r>
          <a:endParaRPr lang="en-US" sz="1100" b="1" dirty="0">
            <a:solidFill>
              <a:schemeClr val="bg1"/>
            </a:solidFill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0.69152</cdr:x>
      <cdr:y>0.32606</cdr:y>
    </cdr:from>
    <cdr:to>
      <cdr:x>0.79617</cdr:x>
      <cdr:y>0.39238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3356806" y="1332090"/>
          <a:ext cx="508001" cy="270933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2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ka-GE" dirty="0"/>
            <a:t>52%</a:t>
          </a:r>
          <a:endParaRPr lang="en-US" dirty="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0.69348</cdr:x>
      <cdr:y>0.46956</cdr:y>
    </cdr:from>
    <cdr:to>
      <cdr:x>0.83134</cdr:x>
      <cdr:y>0.5552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139257" y="1784700"/>
          <a:ext cx="624084" cy="3255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b="1" dirty="0" smtClean="0"/>
            <a:t>11003</a:t>
          </a:r>
          <a:endParaRPr lang="en-US" sz="1100" b="1" dirty="0"/>
        </a:p>
      </cdr:txBody>
    </cdr:sp>
  </cdr:relSizeAnchor>
  <cdr:relSizeAnchor xmlns:cdr="http://schemas.openxmlformats.org/drawingml/2006/chartDrawing">
    <cdr:from>
      <cdr:x>0.26014</cdr:x>
      <cdr:y>0.3178</cdr:y>
    </cdr:from>
    <cdr:to>
      <cdr:x>0.36891</cdr:x>
      <cdr:y>0.37424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177633" y="1207911"/>
          <a:ext cx="492369" cy="2144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b="1" dirty="0" smtClean="0"/>
            <a:t>10041</a:t>
          </a:r>
          <a:endParaRPr lang="en-US" sz="1100" b="1" dirty="0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0.10076</cdr:x>
      <cdr:y>0.72109</cdr:y>
    </cdr:from>
    <cdr:to>
      <cdr:x>0.17748</cdr:x>
      <cdr:y>0.7768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13354" y="3313089"/>
          <a:ext cx="695465" cy="255964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ka-GE" sz="1400" b="1" dirty="0">
              <a:solidFill>
                <a:schemeClr val="tx1"/>
              </a:solidFill>
            </a:rPr>
            <a:t>92,4%</a:t>
          </a:r>
          <a:endParaRPr lang="en-US" sz="1400" b="1" dirty="0">
            <a:solidFill>
              <a:schemeClr val="tx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1" y="1"/>
            <a:ext cx="2930574" cy="49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29011" y="1"/>
            <a:ext cx="2930574" cy="49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895350" y="746125"/>
            <a:ext cx="4970463" cy="37290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75801" y="4723494"/>
            <a:ext cx="5409562" cy="4474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1" y="9443790"/>
            <a:ext cx="2930574" cy="49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29011" y="9443790"/>
            <a:ext cx="2930574" cy="49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25221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895350" y="746125"/>
            <a:ext cx="4970463" cy="37290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75801" y="4723494"/>
            <a:ext cx="5409562" cy="4474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Shape 168"/>
          <p:cNvSpPr txBox="1">
            <a:spLocks noGrp="1"/>
          </p:cNvSpPr>
          <p:nvPr>
            <p:ph type="sldNum" idx="12"/>
          </p:nvPr>
        </p:nvSpPr>
        <p:spPr>
          <a:xfrm>
            <a:off x="3829011" y="9443790"/>
            <a:ext cx="2930574" cy="49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6687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24052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61205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95544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91472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a-GE" dirty="0" smtClean="0"/>
              <a:t>კატასტროფულად მაღალი მონაცემებია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25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04670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26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95712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a-GE" sz="1600" b="1" dirty="0" smtClean="0"/>
              <a:t>ძალიან საინტერესო მონაცემია და მიმაჩნია თითოეული კლინიკისთვის ინდივიდუალური ანალიზის გაკეთება, დიდი შეუსაბამობაა მონაცემთა შორის.</a:t>
            </a:r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27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69311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a-GE" sz="1600" b="1" dirty="0" smtClean="0"/>
              <a:t>ძალიან საინტერესო მონაცემია და მიმაჩნია თითოეული კლინიკისთვის ინდივიდუალური ანალიზის გაკეთება, დიდი შეუსაბამობაა მონაცემთა შორის.</a:t>
            </a:r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28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03051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32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15566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33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1942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05436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38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91283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40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54556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42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04805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8500"/>
            <a:ext cx="4656138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695160" y="4422571"/>
            <a:ext cx="55644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r>
              <a:rPr lang="ka-GE" dirty="0"/>
              <a:t>დადებითი დინამიკაა მაღალი წონის ახალშობილთა მკვდრადშობადობის შემცირების თვალსაზრისით</a:t>
            </a:r>
            <a:r>
              <a:rPr lang="ka-GE" baseline="0" dirty="0"/>
              <a:t> 2016-60,6%, 2017-57%, 2018-52% </a:t>
            </a:r>
            <a:r>
              <a:rPr lang="ka-GE" dirty="0"/>
              <a:t>საყურადღებოა: 1500-2500</a:t>
            </a:r>
            <a:r>
              <a:rPr lang="ka-GE" baseline="0" dirty="0"/>
              <a:t> და 2500 მეტი მკვდრადშბილთა 4</a:t>
            </a:r>
            <a:r>
              <a:rPr lang="en-US" baseline="0" dirty="0"/>
              <a:t>1</a:t>
            </a:r>
            <a:r>
              <a:rPr lang="ka-GE" baseline="0" dirty="0"/>
              <a:t>%,.</a:t>
            </a:r>
            <a:endParaRPr dirty="0"/>
          </a:p>
        </p:txBody>
      </p:sp>
      <p:sp>
        <p:nvSpPr>
          <p:cNvPr id="333" name="Shape 333"/>
          <p:cNvSpPr txBox="1">
            <a:spLocks noGrp="1"/>
          </p:cNvSpPr>
          <p:nvPr>
            <p:ph type="sldNum" idx="12"/>
          </p:nvPr>
        </p:nvSpPr>
        <p:spPr>
          <a:xfrm>
            <a:off x="3938693" y="8842149"/>
            <a:ext cx="3014400" cy="4656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fld id="{00000000-1234-1234-1234-123412341234}" type="slidenum">
              <a:rPr lang="ka-GE"/>
              <a:pPr/>
              <a:t>44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96257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a-GE" dirty="0"/>
              <a:t>ძალიან მაღალია დროულ ახალშობილთა ანტენატალური სიკვდილის მაჩვენებელი 24%საერთაშორისო გამოცდილებით არ უნდა აღემატებოდეს 10%-ს ჩვენი ტიპის ქვეყნებში) </a:t>
            </a:r>
            <a:r>
              <a:rPr lang="ka-GE" dirty="0" smtClean="0"/>
              <a:t>ასევე მაღალია  </a:t>
            </a:r>
            <a:r>
              <a:rPr lang="ka-GE" dirty="0"/>
              <a:t>34 კვირის ზემოთ</a:t>
            </a:r>
            <a:r>
              <a:rPr lang="ka-GE" baseline="0" dirty="0"/>
              <a:t> </a:t>
            </a:r>
            <a:r>
              <a:rPr lang="ka-GE" baseline="0" dirty="0" smtClean="0"/>
              <a:t>43,1</a:t>
            </a:r>
            <a:r>
              <a:rPr lang="ka-GE" baseline="0" dirty="0"/>
              <a:t>%,.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45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39007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a-GE" dirty="0" smtClean="0"/>
              <a:t>სტრუქტურულად პირველ 12 საათში უნდა იღუპებოდეს 2/3, ამ შემთხვევაშის განსხვავებული და არასწორი სტრუქტურაა, რაც უფრო ღრმა ანალიზს საჭიროებს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46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80355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a-GE" dirty="0" smtClean="0"/>
              <a:t>აქ დასამარებელია ანტენატალური მკვდრადშობადობის</a:t>
            </a:r>
            <a:r>
              <a:rPr lang="ka-GE" baseline="0" dirty="0" smtClean="0"/>
              <a:t> სვეტი და გაუგებარია რატომ უნდა კეთდებოდეს მკვდარ ნაყოფზე საკეისრო, გაუმართლებელია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47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90593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a-GE" dirty="0" smtClean="0"/>
              <a:t>საყურადღებოა მკვდეადშობილთა </a:t>
            </a:r>
            <a:r>
              <a:rPr lang="ka-GE" dirty="0"/>
              <a:t>დიდი რაოდენობა მე-2 დონის </a:t>
            </a:r>
            <a:r>
              <a:rPr lang="ka-GE" dirty="0" smtClean="0"/>
              <a:t>დაწესებულებებში </a:t>
            </a:r>
            <a:r>
              <a:rPr lang="ka-GE" dirty="0"/>
              <a:t>და ყველა დონეზე, ისევე როგორც ახალშობილთა რეფერალისას, მაღალი წონის</a:t>
            </a:r>
            <a:r>
              <a:rPr lang="ka-GE" baseline="0" dirty="0"/>
              <a:t> ახალშობილთა მაღალი %, თითქმის </a:t>
            </a:r>
            <a:r>
              <a:rPr lang="ka-GE" baseline="0" dirty="0" smtClean="0"/>
              <a:t>ყოველი მეოთხე </a:t>
            </a:r>
            <a:r>
              <a:rPr lang="ka-GE" baseline="0" dirty="0"/>
              <a:t>ახალშობილი.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48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984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a-GE" dirty="0"/>
              <a:t>2018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49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47166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a-GE" dirty="0"/>
              <a:t>გარდა იმისა,რომ მკვეთრად შემცირებულია ნეონატალური სიკვდილობა, სტრუქტურა იმეორებს, საუკეთესო საერთაშორისო</a:t>
            </a:r>
            <a:r>
              <a:rPr lang="ka-GE" baseline="0" dirty="0"/>
              <a:t> გამოცდილებას, 2/3 ადრეულ ნეონატალურზე მოდის.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51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2082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895350" y="746125"/>
            <a:ext cx="4970463" cy="37290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75802" y="4723493"/>
            <a:ext cx="5409445" cy="44742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r>
              <a:rPr lang="ka-GE" dirty="0"/>
              <a:t>პროცესის</a:t>
            </a:r>
            <a:r>
              <a:rPr lang="ka-GE" baseline="0" dirty="0"/>
              <a:t> მონიტორინგი მიმდინარეონს ეფექტურობის საზომი ინდიკატორებით, რომელიც საერთაშრისო სტანდარტია და 3 ნაწილისაგან შედგება.</a:t>
            </a:r>
          </a:p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r>
              <a:rPr lang="ka-GE" baseline="0" dirty="0"/>
              <a:t>პროცესის ინდიკატოთა სპექტრი მუდმოვად იხვეწება, ფართოვდება და უახლოვდება საერთაშორისო სტანდარტს, რითაც შესაძლებელი ხდება ქვეყანაში არსებული მდგომარეობის შედარება მსოფლიო მონაცემებთან.</a:t>
            </a:r>
            <a:endParaRPr dirty="0"/>
          </a:p>
        </p:txBody>
      </p:sp>
      <p:sp>
        <p:nvSpPr>
          <p:cNvPr id="224" name="Shape 224"/>
          <p:cNvSpPr txBox="1">
            <a:spLocks noGrp="1"/>
          </p:cNvSpPr>
          <p:nvPr>
            <p:ph type="sldNum" idx="12"/>
          </p:nvPr>
        </p:nvSpPr>
        <p:spPr>
          <a:xfrm>
            <a:off x="3829010" y="9443789"/>
            <a:ext cx="2930456" cy="497281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81758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a-GE" dirty="0"/>
              <a:t>2013 წლამდე ქვეყანაში არსებული სტატისტიკა არ შეესაბამებოდა რეალურ მდგომარეობას, შესაბამისად საერთაშორისო</a:t>
            </a:r>
            <a:r>
              <a:rPr lang="ka-GE" baseline="0" dirty="0"/>
              <a:t> ორგანიზაციები აწარმოებდნენ პარალელურ დათვლებს, სწორედ ამიტომაა წარმოდგენილი მაჩვენებელი 2 ფერში, ასე მაგალითად 2005 წელს ქვეყნის ოფიციალური სტატისტიკის მიხედვით იყო 23,4, გარე დათვლებით იგივე მაჩვენებელი იყო 45,0. სწორედ საეჭვო სატისტყიკის გამო მოხდა 2008 და 2012 წელს დედათა სიკვდილობის რეტორსპექტული ანალიზი </a:t>
            </a:r>
            <a:r>
              <a:rPr lang="en-US" baseline="0" dirty="0"/>
              <a:t>RAMUS </a:t>
            </a:r>
            <a:r>
              <a:rPr lang="ka-GE" baseline="0" dirty="0"/>
              <a:t>მეთოდოლოგიით, რამაც დაადასტურა აღნიშნული პრობლემა. 2013 წლიდან პარალელური დათვლები აღარ ხდება, რადგან სტატისტიკური ინფორმაცია გახდა სანდო.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56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39496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ka-GE"/>
              <a:t>პერინატალური ხარისხის ინდიკატორები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6446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61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99279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62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99279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63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9383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0181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993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7148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2784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4255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8164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914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57200" y="2286000"/>
            <a:ext cx="8229600" cy="3840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7304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15" name="Shape 15" descr="MOH ppt-02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16" descr="MOH ppt-02.jpg"/>
          <p:cNvPicPr preferRelativeResize="0"/>
          <p:nvPr/>
        </p:nvPicPr>
        <p:blipFill rotWithShape="1">
          <a:blip r:embed="rId13">
            <a:alphaModFix/>
          </a:blip>
          <a:srcRect t="24446" r="72501" b="62219"/>
          <a:stretch/>
        </p:blipFill>
        <p:spPr>
          <a:xfrm>
            <a:off x="152400" y="533400"/>
            <a:ext cx="25146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hape 17" descr="MOH ppt-02.jpg"/>
          <p:cNvPicPr preferRelativeResize="0"/>
          <p:nvPr/>
        </p:nvPicPr>
        <p:blipFill rotWithShape="1">
          <a:blip r:embed="rId14">
            <a:alphaModFix/>
          </a:blip>
          <a:srcRect l="2499" t="8890" r="72500" b="78410"/>
          <a:stretch/>
        </p:blipFill>
        <p:spPr>
          <a:xfrm>
            <a:off x="0" y="0"/>
            <a:ext cx="1600200" cy="6096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comments" Target="../comments/commen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1.xml"/><Relationship Id="rId4" Type="http://schemas.openxmlformats.org/officeDocument/2006/relationships/comments" Target="../comments/commen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6.xml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comments" Target="../comments/commen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5" Type="http://schemas.openxmlformats.org/officeDocument/2006/relationships/comments" Target="../comments/comment8.xml"/><Relationship Id="rId4" Type="http://schemas.openxmlformats.org/officeDocument/2006/relationships/chart" Target="../charts/chart3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3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4" Type="http://schemas.openxmlformats.org/officeDocument/2006/relationships/comments" Target="../comments/commen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4" Type="http://schemas.openxmlformats.org/officeDocument/2006/relationships/comments" Target="../comments/commen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comments" Target="../comments/commen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dc.ge/Handlers/GetFile.ashx?ID=7af3bca8-caa6-43e2-a283-d862e2a6ef9d" TargetMode="External"/><Relationship Id="rId2" Type="http://schemas.openxmlformats.org/officeDocument/2006/relationships/chart" Target="../charts/chart40.xml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1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3.xml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4.xml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6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5" Type="http://schemas.openxmlformats.org/officeDocument/2006/relationships/comments" Target="../comments/comment11.xml"/><Relationship Id="rId4" Type="http://schemas.openxmlformats.org/officeDocument/2006/relationships/hyperlink" Target="http://www.ncdc.ge/Handlers/GetFile.ashx?ID=7af3bca8-caa6-43e2-a283-d862e2a6ef9d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7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/>
          <p:nvPr/>
        </p:nvSpPr>
        <p:spPr>
          <a:xfrm>
            <a:off x="1046180" y="5399958"/>
            <a:ext cx="7205032" cy="82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a-GE" sz="1800" b="1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23E36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sym typeface="Calibri"/>
              </a:rPr>
              <a:t>201</a:t>
            </a:r>
            <a:r>
              <a:rPr lang="en-US" sz="1800" b="1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23E36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sym typeface="Calibri"/>
              </a:rPr>
              <a:t>9 </a:t>
            </a:r>
            <a:r>
              <a:rPr lang="ka-GE" sz="1800" b="1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23E36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sym typeface="Calibri"/>
              </a:rPr>
              <a:t>წელი</a:t>
            </a:r>
            <a:r>
              <a:rPr lang="en-US" sz="1800" b="1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23E36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sym typeface="Calibri"/>
              </a:rPr>
              <a:t> </a:t>
            </a:r>
            <a:endParaRPr lang="ka-GE" sz="1800" b="1" dirty="0">
              <a:ln w="10160">
                <a:solidFill>
                  <a:srgbClr val="E9F0DC"/>
                </a:solidFill>
                <a:prstDash val="solid"/>
              </a:ln>
              <a:solidFill>
                <a:srgbClr val="123E36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sym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1378" y="2554510"/>
            <a:ext cx="882262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a-GE" sz="4000" b="1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03AA9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პერინატალური რეგიონალიზაცია</a:t>
            </a:r>
            <a:endParaRPr lang="en-US" sz="4000" b="1" cap="none" spc="0" dirty="0">
              <a:ln w="10160">
                <a:solidFill>
                  <a:srgbClr val="E9F0DC"/>
                </a:solidFill>
                <a:prstDash val="solid"/>
              </a:ln>
              <a:solidFill>
                <a:srgbClr val="03AA90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99142" y="4642276"/>
            <a:ext cx="6499108" cy="104644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ka-GE" sz="2000" b="1" dirty="0">
                <a:solidFill>
                  <a:srgbClr val="14443B"/>
                </a:solidFill>
                <a:latin typeface="Calibri"/>
                <a:ea typeface="Calibri"/>
                <a:cs typeface="Calibri"/>
                <a:sym typeface="Calibri"/>
              </a:rPr>
              <a:t>ვერა ბაზიარი</a:t>
            </a:r>
            <a:endParaRPr lang="en-US" sz="1600" b="1" dirty="0">
              <a:solidFill>
                <a:srgbClr val="14443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 lang="ka-GE" b="1" dirty="0">
                <a:solidFill>
                  <a:srgbClr val="14443B"/>
                </a:solidFill>
                <a:latin typeface="Calibri"/>
                <a:ea typeface="Calibri"/>
                <a:cs typeface="Calibri"/>
                <a:sym typeface="Calibri"/>
              </a:rPr>
              <a:t>პერინატალური რეგიონალიზაციის პროგრამის კოორდინატორი</a:t>
            </a:r>
          </a:p>
          <a:p>
            <a:pPr lvl="0" algn="ctr"/>
            <a:r>
              <a:rPr lang="ka-GE" b="1" dirty="0">
                <a:solidFill>
                  <a:srgbClr val="14443B"/>
                </a:solidFill>
                <a:latin typeface="Calibri"/>
                <a:ea typeface="Calibri"/>
                <a:cs typeface="Calibri"/>
                <a:sym typeface="Calibri"/>
              </a:rPr>
              <a:t>ჯანმრთელობის დაცვის დეპარტამენტი</a:t>
            </a:r>
            <a:endParaRPr lang="en-US" b="1" dirty="0">
              <a:solidFill>
                <a:srgbClr val="14443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endParaRPr lang="ka-GE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hape 174"/>
          <p:cNvSpPr txBox="1"/>
          <p:nvPr/>
        </p:nvSpPr>
        <p:spPr>
          <a:xfrm>
            <a:off x="1399142" y="1160258"/>
            <a:ext cx="70038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ka-GE" sz="3200" b="1" dirty="0">
                <a:solidFill>
                  <a:srgbClr val="134F5C"/>
                </a:solidFill>
              </a:rPr>
              <a:t>დედათა და ბავშვთა ჯანმრთელობა</a:t>
            </a:r>
            <a:endParaRPr sz="3200" b="1" dirty="0">
              <a:solidFill>
                <a:srgbClr val="134F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2785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84667C1-A568-4834-882E-B5BAE68A33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8427850"/>
              </p:ext>
            </p:extLst>
          </p:nvPr>
        </p:nvGraphicFramePr>
        <p:xfrm>
          <a:off x="99152" y="848413"/>
          <a:ext cx="8780443" cy="3903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16489FF9-2F6E-4AC5-A059-96C7C58368DA}"/>
              </a:ext>
            </a:extLst>
          </p:cNvPr>
          <p:cNvSpPr txBox="1">
            <a:spLocks/>
          </p:cNvSpPr>
          <p:nvPr/>
        </p:nvSpPr>
        <p:spPr>
          <a:xfrm>
            <a:off x="1608463" y="19557"/>
            <a:ext cx="7535537" cy="461635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1800" i="1" dirty="0" smtClean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მშობიარობები/საკეისრო </a:t>
            </a:r>
            <a:r>
              <a:rPr lang="ka-GE" sz="1800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კვეთების განაწილება დონეების მიხედვით</a:t>
            </a:r>
            <a:endParaRPr lang="nb-NO" sz="1800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8BE060-A1DF-4514-A9C0-4058F6E70B93}"/>
              </a:ext>
            </a:extLst>
          </p:cNvPr>
          <p:cNvSpPr txBox="1"/>
          <p:nvPr/>
        </p:nvSpPr>
        <p:spPr>
          <a:xfrm>
            <a:off x="7075129" y="6142104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82627" y="533803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b="1" dirty="0" smtClean="0">
                <a:solidFill>
                  <a:schemeClr val="accent1"/>
                </a:solidFill>
              </a:rPr>
              <a:t>მშობიარობის და საკეისრო კვეთების შესრულების დროს დონის </a:t>
            </a:r>
            <a:r>
              <a:rPr lang="ka-GE" b="1" dirty="0">
                <a:solidFill>
                  <a:schemeClr val="accent1"/>
                </a:solidFill>
              </a:rPr>
              <a:t>შესაბამისი მომსახურება </a:t>
            </a:r>
            <a:r>
              <a:rPr lang="ka-GE" b="1" dirty="0" smtClean="0">
                <a:solidFill>
                  <a:schemeClr val="accent1"/>
                </a:solidFill>
              </a:rPr>
              <a:t>შესრულდა </a:t>
            </a:r>
            <a:r>
              <a:rPr lang="ka-GE" b="1" dirty="0">
                <a:solidFill>
                  <a:schemeClr val="accent1"/>
                </a:solidFill>
              </a:rPr>
              <a:t>90%-ზე მეტ შემთხვევებში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76923" y="1153940"/>
            <a:ext cx="1569903" cy="3885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dirty="0" smtClean="0"/>
              <a:t>სამიზნე  90%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42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744201613"/>
              </p:ext>
            </p:extLst>
          </p:nvPr>
        </p:nvGraphicFramePr>
        <p:xfrm>
          <a:off x="187287" y="1616452"/>
          <a:ext cx="4439797" cy="4098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3851511146"/>
              </p:ext>
            </p:extLst>
          </p:nvPr>
        </p:nvGraphicFramePr>
        <p:xfrm>
          <a:off x="4494882" y="1563239"/>
          <a:ext cx="4461831" cy="4182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454227" y="1935734"/>
            <a:ext cx="2511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/>
              <a:t>ნაადრევი მშობიარობა  7.9%</a:t>
            </a:r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608463" y="428497"/>
            <a:ext cx="7535537" cy="800189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2000" i="1" dirty="0" smtClean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მშობიარობები/საკეისრო </a:t>
            </a:r>
            <a:r>
              <a:rPr lang="ka-GE" sz="2000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კვეთები  გესტაციური ვადის მიხედვით (ნაადრევი მშობიარობა)</a:t>
            </a:r>
            <a:endParaRPr lang="nb-NO" sz="2000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88955" y="-33051"/>
            <a:ext cx="32769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0" y="6133368"/>
            <a:ext cx="9144000" cy="68202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ka-GE" b="1" dirty="0" smtClean="0">
                <a:solidFill>
                  <a:schemeClr val="tx1"/>
                </a:solidFill>
              </a:rPr>
              <a:t>ნაადრევ   მშობიარობათა  პროცენტული წილი არ აღემატება საერთაშორისო მაჩვენებელს;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ka-GE" b="1" dirty="0" smtClean="0">
                <a:solidFill>
                  <a:schemeClr val="tx1"/>
                </a:solidFill>
              </a:rPr>
              <a:t>184 </a:t>
            </a:r>
            <a:r>
              <a:rPr lang="ka-GE" b="1" dirty="0">
                <a:solidFill>
                  <a:schemeClr val="tx1"/>
                </a:solidFill>
              </a:rPr>
              <a:t>ქვეყნის მონაცემებით ნაადრევი მშობიარობის მაჩვენებელი </a:t>
            </a:r>
            <a:r>
              <a:rPr lang="ka-GE" b="1" dirty="0" smtClean="0">
                <a:solidFill>
                  <a:schemeClr val="tx1"/>
                </a:solidFill>
              </a:rPr>
              <a:t>მერყეობს </a:t>
            </a:r>
            <a:r>
              <a:rPr lang="ka-GE" b="1" dirty="0">
                <a:solidFill>
                  <a:schemeClr val="tx1"/>
                </a:solidFill>
              </a:rPr>
              <a:t>5%-18%.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27433" y="1935734"/>
            <a:ext cx="2511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/>
              <a:t>ნაადრევი მშობიარობა  7.9%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85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8146" y="581113"/>
            <a:ext cx="8229600" cy="427290"/>
          </a:xfrm>
        </p:spPr>
        <p:txBody>
          <a:bodyPr/>
          <a:lstStyle/>
          <a:p>
            <a:r>
              <a:rPr lang="ka-GE" sz="2400" dirty="0" smtClean="0"/>
              <a:t>საკეისრო კვეთების რაოდენობა ყოველ 1000 ცოცხალშობილზე</a:t>
            </a:r>
            <a:endParaRPr lang="en-US" sz="2400" dirty="0"/>
          </a:p>
        </p:txBody>
      </p:sp>
      <p:graphicFrame>
        <p:nvGraphicFramePr>
          <p:cNvPr id="7" name="Chart 6"/>
          <p:cNvGraphicFramePr/>
          <p:nvPr/>
        </p:nvGraphicFramePr>
        <p:xfrm>
          <a:off x="0" y="1004131"/>
          <a:ext cx="9041450" cy="5409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1597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039091" y="1285930"/>
            <a:ext cx="1465118" cy="22075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aphicFrame>
        <p:nvGraphicFramePr>
          <p:cNvPr id="8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3125970"/>
              </p:ext>
            </p:extLst>
          </p:nvPr>
        </p:nvGraphicFramePr>
        <p:xfrm>
          <a:off x="141968" y="529937"/>
          <a:ext cx="8866950" cy="5589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139807" y="659639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rgbClr val="2A2EE2"/>
                </a:solidFill>
              </a:rPr>
              <a:t>წყარო: </a:t>
            </a:r>
            <a:r>
              <a:rPr lang="en-US" b="1" dirty="0"/>
              <a:t>Births by caesarean section</a:t>
            </a:r>
            <a:r>
              <a:rPr lang="ka-GE" b="1" dirty="0"/>
              <a:t> </a:t>
            </a:r>
            <a:r>
              <a:rPr lang="en-US" b="1" dirty="0"/>
              <a:t>Data by country</a:t>
            </a:r>
            <a:r>
              <a:rPr lang="ka-GE" b="1" dirty="0"/>
              <a:t> –</a:t>
            </a:r>
            <a:r>
              <a:rPr lang="en-US" b="1" dirty="0"/>
              <a:t>WHO 2012-2016</a:t>
            </a:r>
          </a:p>
          <a:p>
            <a:endParaRPr lang="en-US" b="1" dirty="0">
              <a:solidFill>
                <a:srgbClr val="2A2EE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55028" y="24731"/>
            <a:ext cx="4987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საკეისრო კვეთების ტენდენცია მსოფლიოში</a:t>
            </a:r>
            <a:endParaRPr lang="en-US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253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9D4B705-914D-46A8-8E24-2FB5EABEAF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9681695"/>
              </p:ext>
            </p:extLst>
          </p:nvPr>
        </p:nvGraphicFramePr>
        <p:xfrm>
          <a:off x="0" y="903592"/>
          <a:ext cx="9144000" cy="49931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8D6924E-A534-4E0E-B3E7-4019B08C1994}"/>
              </a:ext>
            </a:extLst>
          </p:cNvPr>
          <p:cNvSpPr txBox="1"/>
          <p:nvPr/>
        </p:nvSpPr>
        <p:spPr>
          <a:xfrm>
            <a:off x="3746273" y="-2483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hape 258">
            <a:extLst>
              <a:ext uri="{FF2B5EF4-FFF2-40B4-BE49-F238E27FC236}">
                <a16:creationId xmlns:a16="http://schemas.microsoft.com/office/drawing/2014/main" id="{84E3683D-A9D1-4E1D-8842-17597215E8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03022" y="441957"/>
            <a:ext cx="7540978" cy="461635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pPr algn="ctr"/>
            <a:r>
              <a:rPr lang="ka-GE" sz="1800" i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საკეისრო კვეთის ტენდენციები</a:t>
            </a:r>
            <a:endParaRPr sz="1800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1BE36F-EF72-44E8-9DB5-AD04006056E4}"/>
              </a:ext>
            </a:extLst>
          </p:cNvPr>
          <p:cNvSpPr txBox="1"/>
          <p:nvPr/>
        </p:nvSpPr>
        <p:spPr>
          <a:xfrm>
            <a:off x="7075129" y="6142104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0" y="6142104"/>
            <a:ext cx="9144000" cy="6799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ka-GE" sz="1600" b="1" dirty="0" smtClean="0">
                <a:solidFill>
                  <a:srgbClr val="2C9492"/>
                </a:solidFill>
              </a:rPr>
              <a:t>201</a:t>
            </a:r>
            <a:r>
              <a:rPr lang="en-US" sz="1600" b="1" dirty="0" smtClean="0">
                <a:solidFill>
                  <a:srgbClr val="2C9492"/>
                </a:solidFill>
              </a:rPr>
              <a:t>8 </a:t>
            </a:r>
            <a:r>
              <a:rPr lang="ka-GE" sz="1600" b="1" dirty="0" smtClean="0">
                <a:solidFill>
                  <a:srgbClr val="2C9492"/>
                </a:solidFill>
              </a:rPr>
              <a:t>წელს 2017 წელთან </a:t>
            </a:r>
            <a:r>
              <a:rPr lang="ka-GE" sz="1600" b="1" dirty="0">
                <a:solidFill>
                  <a:srgbClr val="2C9492"/>
                </a:solidFill>
              </a:rPr>
              <a:t>შედარებით საკეისრო კვეთის </a:t>
            </a:r>
            <a:r>
              <a:rPr lang="ka-GE" sz="1600" b="1" dirty="0" smtClean="0">
                <a:solidFill>
                  <a:srgbClr val="2C9492"/>
                </a:solidFill>
              </a:rPr>
              <a:t>რაოდენობა</a:t>
            </a:r>
            <a:r>
              <a:rPr lang="en-US" sz="1600" b="1" dirty="0" smtClean="0">
                <a:solidFill>
                  <a:srgbClr val="2C9492"/>
                </a:solidFill>
              </a:rPr>
              <a:t> </a:t>
            </a:r>
            <a:r>
              <a:rPr lang="en-US" sz="1600" b="1" dirty="0" smtClean="0">
                <a:solidFill>
                  <a:srgbClr val="2C9492"/>
                </a:solidFill>
                <a:latin typeface="Agency FB" panose="020B0503020202020204" pitchFamily="34" charset="0"/>
              </a:rPr>
              <a:t>≈3% </a:t>
            </a:r>
            <a:r>
              <a:rPr lang="ka-GE" sz="1600" b="1" dirty="0" smtClean="0">
                <a:solidFill>
                  <a:srgbClr val="2C9492"/>
                </a:solidFill>
              </a:rPr>
              <a:t> შემცირდა, მაგრამ</a:t>
            </a:r>
            <a:endParaRPr lang="en-US" sz="1600" b="1" dirty="0" smtClean="0">
              <a:solidFill>
                <a:srgbClr val="2C9492"/>
              </a:solidFill>
            </a:endParaRPr>
          </a:p>
          <a:p>
            <a:pPr algn="just"/>
            <a:r>
              <a:rPr lang="ka-GE" sz="1600" b="1" dirty="0" smtClean="0">
                <a:solidFill>
                  <a:srgbClr val="2C9492"/>
                </a:solidFill>
              </a:rPr>
              <a:t> კვლავ მაღალია პროცენტი, როგორც მსოფლიო ასევე რეგიონის  მაჩვენებელებთან შედარებით</a:t>
            </a:r>
            <a:r>
              <a:rPr lang="ka-GE" sz="1600" b="1" dirty="0" smtClean="0">
                <a:solidFill>
                  <a:schemeClr val="tx1"/>
                </a:solidFill>
              </a:rPr>
              <a:t>.</a:t>
            </a:r>
            <a:endParaRPr lang="en-US" sz="1600" b="1" dirty="0">
              <a:solidFill>
                <a:schemeClr val="tx1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452446" y="2286000"/>
            <a:ext cx="2239108" cy="3282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454768" y="2192215"/>
            <a:ext cx="7033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2C9492"/>
                </a:solidFill>
              </a:rPr>
              <a:t>2,8%</a:t>
            </a:r>
            <a:endParaRPr lang="en-US" b="1" dirty="0">
              <a:solidFill>
                <a:srgbClr val="2C94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2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84667C1-A568-4834-882E-B5BAE68A33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6480804"/>
              </p:ext>
            </p:extLst>
          </p:nvPr>
        </p:nvGraphicFramePr>
        <p:xfrm>
          <a:off x="329938" y="848413"/>
          <a:ext cx="8465270" cy="4612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16489FF9-2F6E-4AC5-A059-96C7C58368DA}"/>
              </a:ext>
            </a:extLst>
          </p:cNvPr>
          <p:cNvSpPr txBox="1">
            <a:spLocks/>
          </p:cNvSpPr>
          <p:nvPr/>
        </p:nvSpPr>
        <p:spPr>
          <a:xfrm>
            <a:off x="1608463" y="19557"/>
            <a:ext cx="7535537" cy="461635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1800" i="1" dirty="0" smtClean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მშობიარობები/საკეისრო </a:t>
            </a:r>
            <a:r>
              <a:rPr lang="ka-GE" sz="1800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კვეთების განაწილება დონეების მიხედვით</a:t>
            </a:r>
            <a:endParaRPr lang="nb-NO" sz="1800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8BE060-A1DF-4514-A9C0-4058F6E70B93}"/>
              </a:ext>
            </a:extLst>
          </p:cNvPr>
          <p:cNvSpPr txBox="1"/>
          <p:nvPr/>
        </p:nvSpPr>
        <p:spPr>
          <a:xfrm>
            <a:off x="7075129" y="6142104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TextBox 1"/>
          <p:cNvSpPr txBox="1"/>
          <p:nvPr/>
        </p:nvSpPr>
        <p:spPr>
          <a:xfrm>
            <a:off x="5596568" y="4255806"/>
            <a:ext cx="727320" cy="31894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ka-GE" sz="1200" dirty="0" smtClean="0"/>
              <a:t>37,4%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3745735" y="4076241"/>
            <a:ext cx="528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dirty="0" smtClean="0"/>
              <a:t>44,2%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3763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0F134B4-F560-4BAF-9EAF-7DD020CDF0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1282863"/>
              </p:ext>
            </p:extLst>
          </p:nvPr>
        </p:nvGraphicFramePr>
        <p:xfrm>
          <a:off x="1" y="1711330"/>
          <a:ext cx="4934425" cy="4282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98284" y="3201828"/>
            <a:ext cx="7551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39.6</a:t>
            </a:r>
            <a:r>
              <a:rPr lang="ka-GE" dirty="0" smtClean="0"/>
              <a:t>%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11022" y="2617925"/>
            <a:ext cx="528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11</a:t>
            </a:r>
          </a:p>
        </p:txBody>
      </p:sp>
      <p:sp>
        <p:nvSpPr>
          <p:cNvPr id="7" name="Shape 258"/>
          <p:cNvSpPr txBox="1">
            <a:spLocks noGrp="1"/>
          </p:cNvSpPr>
          <p:nvPr>
            <p:ph type="title"/>
          </p:nvPr>
        </p:nvSpPr>
        <p:spPr>
          <a:xfrm>
            <a:off x="1603022" y="384137"/>
            <a:ext cx="7540978" cy="461635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pPr algn="ctr"/>
            <a:r>
              <a:rPr lang="ka-GE" sz="1800" i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საკეისრო კვეთის ტენდენციები</a:t>
            </a:r>
            <a:endParaRPr sz="1800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46273" y="-2483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1BE36F-EF72-44E8-9DB5-AD04006056E4}"/>
              </a:ext>
            </a:extLst>
          </p:cNvPr>
          <p:cNvSpPr txBox="1"/>
          <p:nvPr/>
        </p:nvSpPr>
        <p:spPr>
          <a:xfrm>
            <a:off x="7075129" y="5866683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B0F134B4-F560-4BAF-9EAF-7DD020CDF0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8918383"/>
              </p:ext>
            </p:extLst>
          </p:nvPr>
        </p:nvGraphicFramePr>
        <p:xfrm>
          <a:off x="4703689" y="1694239"/>
          <a:ext cx="4165505" cy="41553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84178" y="1847195"/>
            <a:ext cx="3966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lang="ka-GE" sz="1400" b="1" i="0" u="none" strike="noStrike" kern="1200" cap="none" spc="0" baseline="0" dirty="0" smtClean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ka-GE" b="1" kern="1200" dirty="0">
                <a:ln w="0" cmpd="sng">
                  <a:solidFill>
                    <a:schemeClr val="tx1"/>
                  </a:solidFill>
                  <a:prstDash val="solid"/>
                </a:ln>
                <a:noFill/>
              </a:rPr>
              <a:t>საკეისრო</a:t>
            </a:r>
            <a:r>
              <a:rPr lang="ka-GE" sz="1600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ka-GE" b="1" kern="1200" dirty="0">
                <a:ln w="0" cmpd="sng">
                  <a:solidFill>
                    <a:schemeClr val="tx1"/>
                  </a:solidFill>
                  <a:prstDash val="solid"/>
                </a:ln>
                <a:noFill/>
              </a:rPr>
              <a:t>კვეთების რიგითობა</a:t>
            </a:r>
            <a:endParaRPr lang="en-US" b="1" kern="1200" dirty="0">
              <a:ln w="0" cmpd="sng">
                <a:solidFill>
                  <a:schemeClr val="tx1"/>
                </a:solidFill>
                <a:prstDash val="solid"/>
              </a:ln>
              <a:noFill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7325" y="994433"/>
            <a:ext cx="4033632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a-GE" b="1" dirty="0" smtClean="0">
                <a:solidFill>
                  <a:srgbClr val="2C9492"/>
                </a:solidFill>
              </a:rPr>
              <a:t>მცირდება. მაგრამ ყოველ მეორე მშობიარეს უკეთდება პირველი საკეისრო კვეთა</a:t>
            </a:r>
            <a:endParaRPr lang="en-US" b="1" dirty="0">
              <a:solidFill>
                <a:srgbClr val="2C949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49966" y="909219"/>
            <a:ext cx="4472848" cy="73866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a-GE" b="1" dirty="0" smtClean="0">
                <a:solidFill>
                  <a:srgbClr val="2C9492"/>
                </a:solidFill>
              </a:rPr>
              <a:t>მცირდება, მაგრამ კვლავ მაღალია გადაუდებელ საკეისროთა პროცენტული წილი</a:t>
            </a:r>
            <a:r>
              <a:rPr lang="en-US" b="1" dirty="0" smtClean="0">
                <a:solidFill>
                  <a:srgbClr val="2C9492"/>
                </a:solidFill>
              </a:rPr>
              <a:t>(</a:t>
            </a:r>
            <a:r>
              <a:rPr lang="ka-GE" b="1" dirty="0" smtClean="0">
                <a:solidFill>
                  <a:srgbClr val="2C9492"/>
                </a:solidFill>
              </a:rPr>
              <a:t>საშუალო ევროპული მაჩვენებელი 11%)</a:t>
            </a:r>
            <a:endParaRPr lang="en-US" b="1" dirty="0">
              <a:solidFill>
                <a:srgbClr val="2C9492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737676" y="4032739"/>
            <a:ext cx="992930" cy="457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903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8215"/>
            <a:ext cx="9144000" cy="52061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81908" y="0"/>
            <a:ext cx="7161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      </a:t>
            </a:r>
            <a:r>
              <a:rPr lang="ka-GE" sz="2000" dirty="0" smtClean="0">
                <a:solidFill>
                  <a:schemeClr val="bg1"/>
                </a:solidFill>
              </a:rPr>
              <a:t>ურგენტული </a:t>
            </a:r>
            <a:r>
              <a:rPr lang="ka-GE" sz="2000" dirty="0">
                <a:solidFill>
                  <a:schemeClr val="bg1"/>
                </a:solidFill>
              </a:rPr>
              <a:t>საკეისრო კვეთების  რაოდენობა</a:t>
            </a:r>
          </a:p>
        </p:txBody>
      </p:sp>
    </p:spTree>
    <p:extLst>
      <p:ext uri="{BB962C8B-B14F-4D97-AF65-F5344CB8AC3E}">
        <p14:creationId xmlns:p14="http://schemas.microsoft.com/office/powerpoint/2010/main" val="118533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42362" y="-7048"/>
            <a:ext cx="7699162" cy="400079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pPr>
              <a:buSzPts val="1400"/>
            </a:pPr>
            <a:r>
              <a:rPr lang="ka-GE" b="1" i="1" dirty="0" smtClean="0">
                <a:solidFill>
                  <a:schemeClr val="bg1"/>
                </a:solidFill>
                <a:sym typeface="Calibri"/>
              </a:rPr>
              <a:t>                                                      </a:t>
            </a:r>
            <a:r>
              <a:rPr lang="en-US" b="1" i="1" dirty="0" smtClean="0">
                <a:solidFill>
                  <a:schemeClr val="bg1"/>
                </a:solidFill>
                <a:sym typeface="Calibri"/>
              </a:rPr>
              <a:t>II </a:t>
            </a:r>
            <a:r>
              <a:rPr lang="ka-GE" b="1" i="1" dirty="0">
                <a:solidFill>
                  <a:schemeClr val="bg1"/>
                </a:solidFill>
                <a:sym typeface="Calibri"/>
              </a:rPr>
              <a:t>დონის კლინიკები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55624" y="3645532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b="1" i="1" dirty="0" smtClean="0">
                <a:solidFill>
                  <a:schemeClr val="tx2"/>
                </a:solidFill>
                <a:latin typeface="Sylfaen" panose="010A0502050306030303" pitchFamily="18" charset="0"/>
              </a:rPr>
              <a:t>III</a:t>
            </a:r>
            <a:r>
              <a:rPr lang="ka-GE" b="1" i="1" dirty="0" smtClean="0">
                <a:solidFill>
                  <a:schemeClr val="tx2"/>
                </a:solidFill>
                <a:latin typeface="Sylfaen" panose="010A0502050306030303" pitchFamily="18" charset="0"/>
              </a:rPr>
              <a:t> დონის კლინკები</a:t>
            </a:r>
            <a:endParaRPr lang="en-US" b="1" i="1" dirty="0">
              <a:solidFill>
                <a:schemeClr val="tx2"/>
              </a:solidFill>
              <a:latin typeface="Sylfaen" panose="010A0502050306030303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34652" y="583906"/>
          <a:ext cx="9051156" cy="1413736"/>
        </p:xfrm>
        <a:graphic>
          <a:graphicData uri="http://schemas.openxmlformats.org/drawingml/2006/table">
            <a:tbl>
              <a:tblPr firstRow="1" bandRow="1">
                <a:tableStyleId>{FC37A189-4E31-41AD-884B-BFA707145127}</a:tableStyleId>
              </a:tblPr>
              <a:tblGrid>
                <a:gridCol w="3588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09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09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66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82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16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39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413736"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</a:t>
                      </a:r>
                    </a:p>
                    <a:p>
                      <a:r>
                        <a:rPr lang="en-US" dirty="0" smtClean="0"/>
                        <a:t>          </a:t>
                      </a:r>
                      <a:r>
                        <a:rPr lang="ka-GE" dirty="0" smtClean="0"/>
                        <a:t>პროვაიდერის დასახელება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a-GE" dirty="0" smtClean="0"/>
                        <a:t>მშობ. რაოდენობა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a-GE" dirty="0" smtClean="0"/>
                        <a:t>ს</a:t>
                      </a:r>
                      <a:r>
                        <a:rPr lang="en-US" dirty="0" smtClean="0"/>
                        <a:t>/</a:t>
                      </a:r>
                      <a:r>
                        <a:rPr lang="ka-GE" dirty="0" smtClean="0"/>
                        <a:t>კ</a:t>
                      </a:r>
                      <a:r>
                        <a:rPr lang="en-US" baseline="0" dirty="0" smtClean="0"/>
                        <a:t> </a:t>
                      </a:r>
                      <a:r>
                        <a:rPr lang="ka-GE" dirty="0" smtClean="0"/>
                        <a:t>რაოდენობა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I </a:t>
                      </a:r>
                      <a:r>
                        <a:rPr lang="ka-GE" dirty="0" smtClean="0"/>
                        <a:t>ს/კ</a:t>
                      </a:r>
                      <a:r>
                        <a:rPr lang="en-US" dirty="0" smtClean="0"/>
                        <a:t> </a:t>
                      </a:r>
                      <a:r>
                        <a:rPr lang="ka-GE" dirty="0" smtClean="0"/>
                        <a:t>რაოდენობა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I </a:t>
                      </a:r>
                      <a:r>
                        <a:rPr lang="ka-GE" dirty="0" smtClean="0"/>
                        <a:t>ს/კ</a:t>
                      </a:r>
                      <a:r>
                        <a:rPr lang="en-US" dirty="0" smtClean="0"/>
                        <a:t> % </a:t>
                      </a:r>
                      <a:r>
                        <a:rPr lang="ka-GE" dirty="0" smtClean="0"/>
                        <a:t>მშობიარობაში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I </a:t>
                      </a:r>
                      <a:r>
                        <a:rPr lang="ka-GE" dirty="0" smtClean="0"/>
                        <a:t>ს/კ % </a:t>
                      </a:r>
                    </a:p>
                    <a:p>
                      <a:r>
                        <a:rPr lang="ka-GE" dirty="0" smtClean="0"/>
                        <a:t>ს/კ-ში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I </a:t>
                      </a:r>
                      <a:r>
                        <a:rPr lang="ka-GE" dirty="0" smtClean="0"/>
                        <a:t>ს/კ</a:t>
                      </a:r>
                    </a:p>
                    <a:p>
                      <a:r>
                        <a:rPr lang="en-US" dirty="0" smtClean="0"/>
                        <a:t>I </a:t>
                      </a:r>
                      <a:r>
                        <a:rPr lang="ka-GE" dirty="0" smtClean="0"/>
                        <a:t>მშობ.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9822" y="1960975"/>
          <a:ext cx="9051154" cy="4358640"/>
        </p:xfrm>
        <a:graphic>
          <a:graphicData uri="http://schemas.openxmlformats.org/drawingml/2006/table">
            <a:tbl>
              <a:tblPr firstRow="1" bandRow="1">
                <a:tableStyleId>{FC37A189-4E31-41AD-884B-BFA707145127}</a:tableStyleId>
              </a:tblPr>
              <a:tblGrid>
                <a:gridCol w="3588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6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38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94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50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62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011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03552">
                <a:tc>
                  <a:txBody>
                    <a:bodyPr/>
                    <a:lstStyle/>
                    <a:p>
                      <a:r>
                        <a:rPr lang="ka-GE" dirty="0" smtClean="0">
                          <a:solidFill>
                            <a:schemeClr val="tx1"/>
                          </a:solidFill>
                        </a:rPr>
                        <a:t>ს.ს. სამედიცინო კორპორაცია ევექსი - ზუგდიდის რეფერალური ჰოსპიტალი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+mj-lt"/>
                        </a:rPr>
                        <a:t>749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+mj-lt"/>
                        </a:rPr>
                        <a:t>447</a:t>
                      </a:r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+mj-lt"/>
                        </a:rPr>
                        <a:t>212</a:t>
                      </a:r>
                    </a:p>
                    <a:p>
                      <a:endParaRPr lang="en-US" dirty="0">
                        <a:latin typeface="+mj-l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+mj-lt"/>
                        </a:rPr>
                        <a:t>28.3%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+mj-lt"/>
                        </a:rPr>
                        <a:t>47.4%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+mj-lt"/>
                        </a:rPr>
                        <a:t>134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349">
                <a:tc>
                  <a:txBody>
                    <a:bodyPr/>
                    <a:lstStyle/>
                    <a:p>
                      <a:r>
                        <a:rPr lang="ka-GE" b="1" dirty="0" smtClean="0">
                          <a:solidFill>
                            <a:schemeClr val="tx1"/>
                          </a:solidFill>
                        </a:rPr>
                        <a:t>შპს სენა-მედი</a:t>
                      </a:r>
                      <a:endParaRPr lang="ka-GE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1069</a:t>
                      </a:r>
                    </a:p>
                    <a:p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665</a:t>
                      </a:r>
                    </a:p>
                    <a:p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304</a:t>
                      </a:r>
                    </a:p>
                    <a:p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28.4%</a:t>
                      </a:r>
                    </a:p>
                    <a:p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45.7%</a:t>
                      </a:r>
                    </a:p>
                    <a:p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234</a:t>
                      </a:r>
                    </a:p>
                    <a:p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8349">
                <a:tc>
                  <a:txBody>
                    <a:bodyPr/>
                    <a:lstStyle/>
                    <a:p>
                      <a:r>
                        <a:rPr lang="ka-GE" b="1" dirty="0" smtClean="0">
                          <a:solidFill>
                            <a:schemeClr val="tx1"/>
                          </a:solidFill>
                        </a:rPr>
                        <a:t>შპს მედ ემერჯენსი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1325</a:t>
                      </a:r>
                    </a:p>
                    <a:p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857</a:t>
                      </a:r>
                    </a:p>
                    <a:p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466</a:t>
                      </a:r>
                    </a:p>
                    <a:p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35.2%</a:t>
                      </a:r>
                    </a:p>
                    <a:p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54.4%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smtClean="0">
                          <a:solidFill>
                            <a:schemeClr val="tx1"/>
                          </a:solidFill>
                          <a:latin typeface="+mj-lt"/>
                        </a:rPr>
                        <a:t>313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8349">
                <a:tc>
                  <a:txBody>
                    <a:bodyPr/>
                    <a:lstStyle/>
                    <a:p>
                      <a:r>
                        <a:rPr lang="ka-GE" b="1" dirty="0" smtClean="0"/>
                        <a:t>შპს "ავთანდილ ყამბარაშვილის კლინიკა"</a:t>
                      </a:r>
                      <a:endParaRPr lang="ka-G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405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243</a:t>
                      </a:r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119</a:t>
                      </a:r>
                    </a:p>
                    <a:p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29.4%</a:t>
                      </a:r>
                    </a:p>
                    <a:p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49.0%</a:t>
                      </a:r>
                    </a:p>
                    <a:p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86</a:t>
                      </a:r>
                    </a:p>
                    <a:p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8349">
                <a:tc>
                  <a:txBody>
                    <a:bodyPr/>
                    <a:lstStyle/>
                    <a:p>
                      <a:r>
                        <a:rPr lang="ka-GE" b="1" dirty="0" smtClean="0"/>
                        <a:t>შპს სიხარული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801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465</a:t>
                      </a:r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232</a:t>
                      </a:r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29.0%</a:t>
                      </a:r>
                    </a:p>
                    <a:p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49.9%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168</a:t>
                      </a:r>
                    </a:p>
                    <a:p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8349">
                <a:tc>
                  <a:txBody>
                    <a:bodyPr/>
                    <a:lstStyle/>
                    <a:p>
                      <a:r>
                        <a:rPr lang="ka-GE" b="1" dirty="0" smtClean="0"/>
                        <a:t>შპს "ოქროს საწმისი -</a:t>
                      </a:r>
                      <a:r>
                        <a:rPr lang="en-US" b="1" dirty="0" smtClean="0"/>
                        <a:t>XXI </a:t>
                      </a:r>
                      <a:r>
                        <a:rPr lang="ka-GE" b="1" dirty="0" smtClean="0"/>
                        <a:t>საუკუნე"</a:t>
                      </a:r>
                      <a:endParaRPr lang="ka-G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452</a:t>
                      </a:r>
                    </a:p>
                    <a:p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334</a:t>
                      </a:r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146</a:t>
                      </a:r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32.3%</a:t>
                      </a:r>
                    </a:p>
                    <a:p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43.7%</a:t>
                      </a:r>
                    </a:p>
                    <a:p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107</a:t>
                      </a:r>
                    </a:p>
                    <a:p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8349">
                <a:tc>
                  <a:txBody>
                    <a:bodyPr/>
                    <a:lstStyle/>
                    <a:p>
                      <a:r>
                        <a:rPr lang="ka-GE" b="1" dirty="0" smtClean="0"/>
                        <a:t>შპს "ხონელიძის კლინიკა"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1497</a:t>
                      </a:r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794</a:t>
                      </a:r>
                    </a:p>
                    <a:p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449</a:t>
                      </a:r>
                    </a:p>
                    <a:p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30.0%</a:t>
                      </a:r>
                    </a:p>
                    <a:p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56.5%</a:t>
                      </a:r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332</a:t>
                      </a:r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8349">
                <a:tc>
                  <a:txBody>
                    <a:bodyPr/>
                    <a:lstStyle/>
                    <a:p>
                      <a:r>
                        <a:rPr lang="ka-GE" b="1" dirty="0" smtClean="0"/>
                        <a:t>შპს ლაიფი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409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262</a:t>
                      </a:r>
                    </a:p>
                    <a:p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121</a:t>
                      </a:r>
                    </a:p>
                    <a:p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29.6%</a:t>
                      </a:r>
                    </a:p>
                    <a:p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46.2%</a:t>
                      </a:r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79</a:t>
                      </a:r>
                    </a:p>
                    <a:p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004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42362" y="-7048"/>
            <a:ext cx="7699162" cy="400079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pPr>
              <a:buSzPts val="1400"/>
            </a:pPr>
            <a:r>
              <a:rPr lang="ka-GE" b="1" i="1" dirty="0" smtClean="0">
                <a:solidFill>
                  <a:schemeClr val="bg1"/>
                </a:solidFill>
                <a:sym typeface="Calibri"/>
              </a:rPr>
              <a:t>                                                      </a:t>
            </a:r>
            <a:r>
              <a:rPr lang="en-US" b="1" i="1" dirty="0" smtClean="0">
                <a:solidFill>
                  <a:schemeClr val="bg1"/>
                </a:solidFill>
                <a:sym typeface="Calibri"/>
              </a:rPr>
              <a:t>II-III </a:t>
            </a:r>
            <a:r>
              <a:rPr lang="ka-GE" b="1" i="1" dirty="0">
                <a:solidFill>
                  <a:schemeClr val="bg1"/>
                </a:solidFill>
                <a:sym typeface="Calibri"/>
              </a:rPr>
              <a:t>დონის კლინიკები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55624" y="3645532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b="1" i="1" dirty="0" smtClean="0">
                <a:solidFill>
                  <a:schemeClr val="tx2"/>
                </a:solidFill>
                <a:latin typeface="Sylfaen" panose="010A0502050306030303" pitchFamily="18" charset="0"/>
              </a:rPr>
              <a:t>III</a:t>
            </a:r>
            <a:r>
              <a:rPr lang="ka-GE" b="1" i="1" dirty="0" smtClean="0">
                <a:solidFill>
                  <a:schemeClr val="tx2"/>
                </a:solidFill>
                <a:latin typeface="Sylfaen" panose="010A0502050306030303" pitchFamily="18" charset="0"/>
              </a:rPr>
              <a:t> დონის კლინკები</a:t>
            </a:r>
            <a:endParaRPr lang="en-US" b="1" i="1" dirty="0">
              <a:solidFill>
                <a:schemeClr val="tx2"/>
              </a:solidFill>
              <a:latin typeface="Sylfaen" panose="010A0502050306030303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6039086"/>
              </p:ext>
            </p:extLst>
          </p:nvPr>
        </p:nvGraphicFramePr>
        <p:xfrm>
          <a:off x="34652" y="583906"/>
          <a:ext cx="9051156" cy="1413736"/>
        </p:xfrm>
        <a:graphic>
          <a:graphicData uri="http://schemas.openxmlformats.org/drawingml/2006/table">
            <a:tbl>
              <a:tblPr firstRow="1" bandRow="1">
                <a:tableStyleId>{FC37A189-4E31-41AD-884B-BFA707145127}</a:tableStyleId>
              </a:tblPr>
              <a:tblGrid>
                <a:gridCol w="4539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71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7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26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82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16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39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413736"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</a:t>
                      </a:r>
                    </a:p>
                    <a:p>
                      <a:r>
                        <a:rPr lang="en-US" dirty="0" smtClean="0"/>
                        <a:t>          </a:t>
                      </a:r>
                      <a:r>
                        <a:rPr lang="ka-GE" dirty="0" smtClean="0"/>
                        <a:t>პროვაიდერის დასახელება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a-GE" dirty="0" smtClean="0"/>
                        <a:t>მშობ. რაოდენობა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a-GE" dirty="0" smtClean="0"/>
                        <a:t>ს</a:t>
                      </a:r>
                      <a:r>
                        <a:rPr lang="en-US" dirty="0" smtClean="0"/>
                        <a:t>/</a:t>
                      </a:r>
                      <a:r>
                        <a:rPr lang="ka-GE" dirty="0" smtClean="0"/>
                        <a:t>კ რაოდენობა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I </a:t>
                      </a:r>
                      <a:r>
                        <a:rPr lang="ka-GE" dirty="0" smtClean="0"/>
                        <a:t>ს/კ რაოდენობა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I </a:t>
                      </a:r>
                      <a:r>
                        <a:rPr lang="ka-GE" dirty="0" smtClean="0"/>
                        <a:t>ს/კ</a:t>
                      </a:r>
                      <a:r>
                        <a:rPr lang="en-US" dirty="0" smtClean="0"/>
                        <a:t> % </a:t>
                      </a:r>
                      <a:r>
                        <a:rPr lang="ka-GE" dirty="0" smtClean="0"/>
                        <a:t>მშობიარობაში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I </a:t>
                      </a:r>
                      <a:r>
                        <a:rPr lang="ka-GE" dirty="0" smtClean="0"/>
                        <a:t>ს/კ % </a:t>
                      </a:r>
                    </a:p>
                    <a:p>
                      <a:r>
                        <a:rPr lang="ka-GE" dirty="0" smtClean="0"/>
                        <a:t>ს/კ-ში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I </a:t>
                      </a:r>
                      <a:r>
                        <a:rPr lang="ka-GE" dirty="0" smtClean="0"/>
                        <a:t>ს/კ</a:t>
                      </a:r>
                    </a:p>
                    <a:p>
                      <a:r>
                        <a:rPr lang="en-US" dirty="0" smtClean="0"/>
                        <a:t>I </a:t>
                      </a:r>
                      <a:r>
                        <a:rPr lang="ka-GE" dirty="0" smtClean="0"/>
                        <a:t>მშობ.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1212413"/>
              </p:ext>
            </p:extLst>
          </p:nvPr>
        </p:nvGraphicFramePr>
        <p:xfrm>
          <a:off x="35169" y="1997642"/>
          <a:ext cx="9027099" cy="4011315"/>
        </p:xfrm>
        <a:graphic>
          <a:graphicData uri="http://schemas.openxmlformats.org/drawingml/2006/table">
            <a:tbl>
              <a:tblPr firstRow="1" bandRow="1">
                <a:tableStyleId>{FC37A189-4E31-41AD-884B-BFA707145127}</a:tableStyleId>
              </a:tblPr>
              <a:tblGrid>
                <a:gridCol w="45378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4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69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39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17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91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69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33825">
                <a:tc>
                  <a:txBody>
                    <a:bodyPr/>
                    <a:lstStyle/>
                    <a:p>
                      <a:pPr algn="l" rtl="0" fontAlgn="b"/>
                      <a:r>
                        <a:rPr lang="ka-G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ჯეო ჰოსპიტალს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644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184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48.9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3825">
                <a:tc>
                  <a:txBody>
                    <a:bodyPr/>
                    <a:lstStyle/>
                    <a:p>
                      <a:pPr algn="l" fontAlgn="b"/>
                      <a:r>
                        <a:rPr lang="ka-G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"გაგუას კლინიკა"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4394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13.6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43.1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439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3825">
                <a:tc>
                  <a:txBody>
                    <a:bodyPr/>
                    <a:lstStyle/>
                    <a:p>
                      <a:pPr algn="just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სს სამედიცინო კორპორაცია ევექსი - მ. იაშვილის სახელობის ბათუმის დედათა და ბავშვთა ცენტრალური ჰოსპიტალი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19.8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46.0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3825">
                <a:tc>
                  <a:txBody>
                    <a:bodyPr/>
                    <a:lstStyle/>
                    <a:p>
                      <a:pPr algn="l" fontAlgn="b"/>
                      <a:r>
                        <a:rPr lang="ka-G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ჰერა 2011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3016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19.8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51.3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424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3825">
                <a:tc>
                  <a:txBody>
                    <a:bodyPr/>
                    <a:lstStyle/>
                    <a:p>
                      <a:pPr algn="l" fontAlgn="b"/>
                      <a:r>
                        <a:rPr lang="ka-G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,,არქიმედეს კლინიკა"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25.2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53.4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6410">
                <a:tc>
                  <a:txBody>
                    <a:bodyPr/>
                    <a:lstStyle/>
                    <a:p>
                      <a:pPr algn="l" fontAlgn="b"/>
                      <a:r>
                        <a:rPr lang="ka-G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"იმედის კლინიკა"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60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5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9124DF-8E17-48E3-9F26-A537F49BA6C8}"/>
              </a:ext>
            </a:extLst>
          </p:cNvPr>
          <p:cNvSpPr txBox="1"/>
          <p:nvPr/>
        </p:nvSpPr>
        <p:spPr>
          <a:xfrm>
            <a:off x="2326201" y="541039"/>
            <a:ext cx="5775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3200" b="1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ცოცხალშობილთა რაოდენობა</a:t>
            </a:r>
            <a:endParaRPr lang="en-GB" sz="3200" b="1" kern="1200" dirty="0">
              <a:ln w="10160">
                <a:solidFill>
                  <a:srgbClr val="E9F0DC"/>
                </a:solidFill>
                <a:prstDash val="solid"/>
              </a:ln>
              <a:solidFill>
                <a:srgbClr val="19574B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2A7A4E60-97CF-46F1-A6C8-2CFE48EDCB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9063241"/>
              </p:ext>
            </p:extLst>
          </p:nvPr>
        </p:nvGraphicFramePr>
        <p:xfrm>
          <a:off x="0" y="0"/>
          <a:ext cx="9144000" cy="6472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9ECDB9E9-290E-47C7-BA70-3E191E19E2C1}"/>
              </a:ext>
            </a:extLst>
          </p:cNvPr>
          <p:cNvSpPr txBox="1"/>
          <p:nvPr/>
        </p:nvSpPr>
        <p:spPr>
          <a:xfrm>
            <a:off x="2326201" y="6581001"/>
            <a:ext cx="4784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dirty="0">
                <a:solidFill>
                  <a:schemeClr val="bg2"/>
                </a:solidFill>
              </a:rPr>
              <a:t>წყარო</a:t>
            </a:r>
            <a:r>
              <a:rPr lang="ka-GE" sz="1200" dirty="0">
                <a:solidFill>
                  <a:srgbClr val="14443B"/>
                </a:solidFill>
              </a:rPr>
              <a:t>: საქსტატი, დაბადების რეგისტრი (2018)</a:t>
            </a:r>
            <a:endParaRPr lang="en-GB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06" y="172934"/>
            <a:ext cx="848490" cy="132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7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42362" y="-7048"/>
            <a:ext cx="7699162" cy="400079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pPr>
              <a:buSzPts val="1400"/>
            </a:pPr>
            <a:r>
              <a:rPr lang="ka-GE" b="1" i="1" dirty="0" smtClean="0">
                <a:solidFill>
                  <a:schemeClr val="bg1"/>
                </a:solidFill>
                <a:sym typeface="Calibri"/>
              </a:rPr>
              <a:t>                                                      </a:t>
            </a:r>
            <a:r>
              <a:rPr lang="en-US" b="1" i="1" dirty="0" smtClean="0">
                <a:solidFill>
                  <a:schemeClr val="bg1"/>
                </a:solidFill>
                <a:sym typeface="Calibri"/>
              </a:rPr>
              <a:t>III </a:t>
            </a:r>
            <a:r>
              <a:rPr lang="ka-GE" b="1" i="1" dirty="0">
                <a:solidFill>
                  <a:schemeClr val="bg1"/>
                </a:solidFill>
                <a:sym typeface="Calibri"/>
              </a:rPr>
              <a:t>დონის კლინიკები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55624" y="3645532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b="1" i="1" dirty="0" smtClean="0">
                <a:solidFill>
                  <a:schemeClr val="tx2"/>
                </a:solidFill>
                <a:latin typeface="Sylfaen" panose="010A0502050306030303" pitchFamily="18" charset="0"/>
              </a:rPr>
              <a:t>III</a:t>
            </a:r>
            <a:r>
              <a:rPr lang="ka-GE" b="1" i="1" dirty="0" smtClean="0">
                <a:solidFill>
                  <a:schemeClr val="tx2"/>
                </a:solidFill>
                <a:latin typeface="Sylfaen" panose="010A0502050306030303" pitchFamily="18" charset="0"/>
              </a:rPr>
              <a:t> დონის კლინკები</a:t>
            </a:r>
            <a:endParaRPr lang="en-US" b="1" i="1" dirty="0">
              <a:solidFill>
                <a:schemeClr val="tx2"/>
              </a:solidFill>
              <a:latin typeface="Sylfaen" panose="010A0502050306030303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674984"/>
              </p:ext>
            </p:extLst>
          </p:nvPr>
        </p:nvGraphicFramePr>
        <p:xfrm>
          <a:off x="18926" y="1997642"/>
          <a:ext cx="9055865" cy="4105440"/>
        </p:xfrm>
        <a:graphic>
          <a:graphicData uri="http://schemas.openxmlformats.org/drawingml/2006/table">
            <a:tbl>
              <a:tblPr firstRow="1" bandRow="1">
                <a:tableStyleId>{FC37A189-4E31-41AD-884B-BFA707145127}</a:tableStyleId>
              </a:tblPr>
              <a:tblGrid>
                <a:gridCol w="4601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69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70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598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10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572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13180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"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BROTHERS"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1037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544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319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30.8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58.6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211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3180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"პინეო სამედიცინო ეკოსისტემა"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12.2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43.7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3180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,, ირის ბორჩაშვილის სახელობის ჯანმრთელობის ცენტრი მედინა"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23.7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49.7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3180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პირველი საავადმყოფო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37.3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59.5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3180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აკად. ზ. ცხაკაიას სახ. დასავლეთ  საქართველოს ინტერვენციული მედიცინის ეროვნული ცენტრი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25.7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45.5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3180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ივანე ბოკერიას სახელობის თბილისის რეფერალური ჰოსპიტალი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14.6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48.4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3180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5 კლინიკური საავადმყოფო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29.8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64.6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3180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აკადემიკოს ო. ღუდუშაურის სახელობის ეროვნული სამედიცინო ცენტრი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33.8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57.8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344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988363"/>
              </p:ext>
            </p:extLst>
          </p:nvPr>
        </p:nvGraphicFramePr>
        <p:xfrm>
          <a:off x="34652" y="583906"/>
          <a:ext cx="9051156" cy="1413736"/>
        </p:xfrm>
        <a:graphic>
          <a:graphicData uri="http://schemas.openxmlformats.org/drawingml/2006/table">
            <a:tbl>
              <a:tblPr firstRow="1" bandRow="1">
                <a:tableStyleId>{FC37A189-4E31-41AD-884B-BFA707145127}</a:tableStyleId>
              </a:tblPr>
              <a:tblGrid>
                <a:gridCol w="4539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71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7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26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82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16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39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413736"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</a:t>
                      </a:r>
                    </a:p>
                    <a:p>
                      <a:r>
                        <a:rPr lang="en-US" dirty="0" smtClean="0"/>
                        <a:t>          </a:t>
                      </a:r>
                      <a:r>
                        <a:rPr lang="ka-GE" dirty="0" smtClean="0"/>
                        <a:t>პროვაიდერის დასახელება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a-GE" dirty="0" smtClean="0"/>
                        <a:t>მშობ. რაოდენობა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a-GE" dirty="0" smtClean="0"/>
                        <a:t>ს</a:t>
                      </a:r>
                      <a:r>
                        <a:rPr lang="en-US" dirty="0" smtClean="0"/>
                        <a:t>/</a:t>
                      </a:r>
                      <a:r>
                        <a:rPr lang="ka-GE" dirty="0" smtClean="0"/>
                        <a:t>კ რაოდენობა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I </a:t>
                      </a:r>
                      <a:r>
                        <a:rPr lang="ka-GE" dirty="0" smtClean="0"/>
                        <a:t>ს/კ რაოდენობა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I </a:t>
                      </a:r>
                      <a:r>
                        <a:rPr lang="ka-GE" dirty="0" smtClean="0"/>
                        <a:t>ს/კ</a:t>
                      </a:r>
                      <a:r>
                        <a:rPr lang="en-US" dirty="0" smtClean="0"/>
                        <a:t> % </a:t>
                      </a:r>
                      <a:r>
                        <a:rPr lang="ka-GE" dirty="0" smtClean="0"/>
                        <a:t>მშობიარობაში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I </a:t>
                      </a:r>
                      <a:r>
                        <a:rPr lang="ka-GE" dirty="0" smtClean="0"/>
                        <a:t>ს/კ % </a:t>
                      </a:r>
                    </a:p>
                    <a:p>
                      <a:r>
                        <a:rPr lang="ka-GE" dirty="0" smtClean="0"/>
                        <a:t>ს/კ-ში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I </a:t>
                      </a:r>
                      <a:r>
                        <a:rPr lang="ka-GE" dirty="0" smtClean="0"/>
                        <a:t>ს/კ</a:t>
                      </a:r>
                    </a:p>
                    <a:p>
                      <a:r>
                        <a:rPr lang="en-US" dirty="0" smtClean="0"/>
                        <a:t>I </a:t>
                      </a:r>
                      <a:r>
                        <a:rPr lang="ka-GE" dirty="0" smtClean="0"/>
                        <a:t>მშობ.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293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3953163944"/>
              </p:ext>
            </p:extLst>
          </p:nvPr>
        </p:nvGraphicFramePr>
        <p:xfrm>
          <a:off x="-118534" y="1941688"/>
          <a:ext cx="4854222" cy="408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2555527518"/>
              </p:ext>
            </p:extLst>
          </p:nvPr>
        </p:nvGraphicFramePr>
        <p:xfrm>
          <a:off x="4617156" y="2065867"/>
          <a:ext cx="4526844" cy="3800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944748" y="1633911"/>
            <a:ext cx="1170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chemeClr val="tx2">
                    <a:lumMod val="10000"/>
                  </a:schemeClr>
                </a:solidFill>
              </a:rPr>
              <a:t>2017 წელი</a:t>
            </a:r>
            <a:endParaRPr lang="en-US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03220" y="1728319"/>
            <a:ext cx="12893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chemeClr val="tx2">
                    <a:lumMod val="10000"/>
                  </a:schemeClr>
                </a:solidFill>
              </a:rPr>
              <a:t>2018 წელი</a:t>
            </a:r>
            <a:endParaRPr lang="en-US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91733" y="410921"/>
            <a:ext cx="7552267" cy="492412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2000" i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საკეისრო კვეთების რაოდენობა 39 კვირამდე</a:t>
            </a:r>
            <a:endParaRPr lang="nb-NO" sz="2000" i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1BE36F-EF72-44E8-9DB5-AD04006056E4}"/>
              </a:ext>
            </a:extLst>
          </p:cNvPr>
          <p:cNvSpPr txBox="1"/>
          <p:nvPr/>
        </p:nvSpPr>
        <p:spPr>
          <a:xfrm>
            <a:off x="7075129" y="5866683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57E435-E247-4549-B00E-0491738F5246}"/>
              </a:ext>
            </a:extLst>
          </p:cNvPr>
          <p:cNvSpPr txBox="1"/>
          <p:nvPr/>
        </p:nvSpPr>
        <p:spPr>
          <a:xfrm>
            <a:off x="3746273" y="-2483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838630" y="3273778"/>
            <a:ext cx="541867" cy="2144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dirty="0"/>
              <a:t>52%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46931" y="1102818"/>
            <a:ext cx="8024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 smtClean="0">
                <a:solidFill>
                  <a:schemeClr val="tx1"/>
                </a:solidFill>
              </a:rPr>
              <a:t>სტაბილურად მაღალია 39 კვირამდე საკეისრო კვეთის ხვედრითი წილი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58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8246" y="574430"/>
            <a:ext cx="881575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600" b="1" dirty="0" smtClean="0">
                <a:solidFill>
                  <a:schemeClr val="tx2"/>
                </a:solidFill>
              </a:rPr>
              <a:t>რობსონის კლასიფიკაციის ყველა მოთხოვნის   გათვალისწინებით 21,2% შემთხვევაში</a:t>
            </a:r>
          </a:p>
          <a:p>
            <a:r>
              <a:rPr lang="ka-GE" sz="1600" b="1" dirty="0" smtClean="0">
                <a:solidFill>
                  <a:schemeClr val="tx2"/>
                </a:solidFill>
              </a:rPr>
              <a:t>                                    გაკეთდა არა საჭირო საკეისრო კვეთა   </a:t>
            </a:r>
          </a:p>
          <a:p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7683687"/>
              </p:ext>
            </p:extLst>
          </p:nvPr>
        </p:nvGraphicFramePr>
        <p:xfrm>
          <a:off x="597878" y="1863969"/>
          <a:ext cx="8124092" cy="2822916"/>
        </p:xfrm>
        <a:graphic>
          <a:graphicData uri="http://schemas.openxmlformats.org/drawingml/2006/table">
            <a:tbl>
              <a:tblPr firstRow="1" bandRow="1">
                <a:tableStyleId>{FC37A189-4E31-41AD-884B-BFA707145127}</a:tableStyleId>
              </a:tblPr>
              <a:tblGrid>
                <a:gridCol w="20192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49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4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49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3098">
                <a:tc>
                  <a:txBody>
                    <a:bodyPr/>
                    <a:lstStyle/>
                    <a:p>
                      <a:r>
                        <a:rPr lang="ka-GE" dirty="0" smtClean="0"/>
                        <a:t>დაწესებულების დონე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a-GE" dirty="0" smtClean="0"/>
                        <a:t>რობსონის კლასიფიკაციის მიხედვით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a-GE" dirty="0" smtClean="0"/>
                        <a:t>საკეისრო</a:t>
                      </a:r>
                      <a:r>
                        <a:rPr lang="ka-GE" baseline="0" dirty="0" smtClean="0"/>
                        <a:t> კვეტების რაოდენობა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a-GE" dirty="0" smtClean="0"/>
                        <a:t>                  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8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553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12.5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8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II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2,733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11,955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22.9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28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II-III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970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4,798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20.2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8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III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678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3,737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18.1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14944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386863"/>
            <a:ext cx="9026769" cy="715106"/>
          </a:xfrm>
        </p:spPr>
        <p:txBody>
          <a:bodyPr/>
          <a:lstStyle/>
          <a:p>
            <a:r>
              <a:rPr lang="en-US" sz="1800" b="1" dirty="0" smtClean="0">
                <a:solidFill>
                  <a:srgbClr val="2C9492"/>
                </a:solidFill>
              </a:rPr>
              <a:t>39</a:t>
            </a:r>
            <a:r>
              <a:rPr lang="ka-GE" sz="1800" b="1" dirty="0" smtClean="0">
                <a:solidFill>
                  <a:srgbClr val="2C9492"/>
                </a:solidFill>
              </a:rPr>
              <a:t>კვირამდე საკეისრო კვეთების სტრუქტურა (რობსონის კლასიფკაციის გათვალისწინებით</a:t>
            </a:r>
            <a:r>
              <a:rPr lang="ka-GE" sz="2000" b="1" dirty="0" smtClean="0">
                <a:solidFill>
                  <a:srgbClr val="2C9492"/>
                </a:solidFill>
              </a:rPr>
              <a:t>)</a:t>
            </a:r>
            <a:endParaRPr lang="en-US" sz="2000" b="1" dirty="0">
              <a:solidFill>
                <a:srgbClr val="2C949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54" y="1101969"/>
            <a:ext cx="8897815" cy="49030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59569" y="2532185"/>
            <a:ext cx="937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 smtClean="0">
                <a:solidFill>
                  <a:schemeClr val="bg1"/>
                </a:solidFill>
              </a:rPr>
              <a:t>37კვ-მდე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29355" y="3798277"/>
            <a:ext cx="81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a-GE" b="1" dirty="0" smtClean="0">
                <a:solidFill>
                  <a:schemeClr val="bg1"/>
                </a:solidFill>
              </a:rPr>
              <a:t>37-38კვ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39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5045" y="234461"/>
            <a:ext cx="7608277" cy="715108"/>
          </a:xfrm>
        </p:spPr>
        <p:txBody>
          <a:bodyPr/>
          <a:lstStyle/>
          <a:p>
            <a:r>
              <a:rPr lang="ka-GE" sz="1600" b="1" dirty="0" smtClean="0">
                <a:solidFill>
                  <a:srgbClr val="2C9492"/>
                </a:solidFill>
              </a:rPr>
              <a:t>39კვირამდე საკეისრო კვეთების სტრუქტურა (რობსონის კლასიფკაციის გათვალისწინებით)</a:t>
            </a:r>
            <a:endParaRPr lang="en-US" sz="1600" b="1" dirty="0">
              <a:solidFill>
                <a:srgbClr val="2C949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178" y="2590446"/>
            <a:ext cx="4584589" cy="27556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88123" y="2016369"/>
            <a:ext cx="23211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III </a:t>
            </a:r>
            <a:r>
              <a:rPr lang="ka-GE" b="1" dirty="0" smtClean="0"/>
              <a:t>დონე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060831" y="2016369"/>
            <a:ext cx="12522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I-II-II/III </a:t>
            </a:r>
            <a:r>
              <a:rPr lang="ka-GE" b="1" dirty="0" smtClean="0"/>
              <a:t>დონე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411" y="2587207"/>
            <a:ext cx="4584589" cy="27556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87611" y="1476736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ka-GE" b="1" kern="1200" dirty="0">
                <a:solidFill>
                  <a:srgbClr val="2C9492"/>
                </a:solidFill>
              </a:rPr>
              <a:t>37-38 </a:t>
            </a:r>
            <a:r>
              <a:rPr lang="ka-GE" b="1" kern="1200" dirty="0" smtClean="0">
                <a:solidFill>
                  <a:srgbClr val="2C9492"/>
                </a:solidFill>
              </a:rPr>
              <a:t>კვ საკეისრო კვეთების წილი 39 კვ-მდე საკეისრო კვეთების რაოდენობაში</a:t>
            </a:r>
            <a:endParaRPr lang="en-US" b="1" kern="1200" dirty="0">
              <a:solidFill>
                <a:srgbClr val="2C9492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23073" y="4407877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a-GE" sz="1600" b="1" dirty="0" smtClean="0">
                <a:solidFill>
                  <a:schemeClr val="bg1"/>
                </a:solidFill>
              </a:rPr>
              <a:t>87%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1705" y="3281281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a-GE" sz="1600" b="1" dirty="0" smtClean="0">
                <a:solidFill>
                  <a:schemeClr val="bg1"/>
                </a:solidFill>
              </a:rPr>
              <a:t>13%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87611" y="3811133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a-GE" sz="1600" b="1" dirty="0" smtClean="0">
                <a:solidFill>
                  <a:schemeClr val="bg1"/>
                </a:solidFill>
              </a:rPr>
              <a:t>52%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9441" y="3825478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a-GE" sz="1600" b="1" dirty="0" smtClean="0">
                <a:solidFill>
                  <a:schemeClr val="bg1"/>
                </a:solidFill>
              </a:rPr>
              <a:t>48%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7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4622923"/>
              </p:ext>
            </p:extLst>
          </p:nvPr>
        </p:nvGraphicFramePr>
        <p:xfrm>
          <a:off x="46893" y="1418491"/>
          <a:ext cx="9097107" cy="5272750"/>
        </p:xfrm>
        <a:graphic>
          <a:graphicData uri="http://schemas.openxmlformats.org/drawingml/2006/table">
            <a:tbl>
              <a:tblPr firstRow="1" bandRow="1">
                <a:tableStyleId>{FC37A189-4E31-41AD-884B-BFA707145127}</a:tableStyleId>
              </a:tblPr>
              <a:tblGrid>
                <a:gridCol w="4571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08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26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16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2966">
                <a:tc>
                  <a:txBody>
                    <a:bodyPr/>
                    <a:lstStyle/>
                    <a:p>
                      <a:r>
                        <a:rPr lang="ka-GE" b="1" dirty="0" smtClean="0">
                          <a:solidFill>
                            <a:schemeClr val="tx1"/>
                          </a:solidFill>
                        </a:rPr>
                        <a:t>სს "რუსთავის სამშობიარო სახლი"</a:t>
                      </a:r>
                    </a:p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1231	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631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69%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2966">
                <a:tc>
                  <a:txBody>
                    <a:bodyPr/>
                    <a:lstStyle/>
                    <a:p>
                      <a:r>
                        <a:rPr lang="ka-GE" b="1" dirty="0" smtClean="0">
                          <a:solidFill>
                            <a:schemeClr val="tx1"/>
                          </a:solidFill>
                        </a:rPr>
                        <a:t>ს.ს. სამედიცინო კორპორაცია ევექსი - ზუგდიდის რეფერალური ჰოსპიტალი</a:t>
                      </a:r>
                    </a:p>
                    <a:p>
                      <a:endParaRPr lang="en-US" b="1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749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447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64%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2966">
                <a:tc>
                  <a:txBody>
                    <a:bodyPr/>
                    <a:lstStyle/>
                    <a:p>
                      <a:r>
                        <a:rPr lang="ka-GE" b="1" dirty="0" smtClean="0">
                          <a:solidFill>
                            <a:schemeClr val="tx1"/>
                          </a:solidFill>
                        </a:rPr>
                        <a:t>შპს "ავთანდილ ყამბარაშვილის კლინიკა"</a:t>
                      </a:r>
                      <a:endParaRPr lang="ka-GE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405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243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68,3%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2966">
                <a:tc>
                  <a:txBody>
                    <a:bodyPr/>
                    <a:lstStyle/>
                    <a:p>
                      <a:r>
                        <a:rPr lang="ka-GE" b="1" dirty="0" smtClean="0">
                          <a:solidFill>
                            <a:schemeClr val="tx1"/>
                          </a:solidFill>
                        </a:rPr>
                        <a:t>შპს "ოქროს საწმისი -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XXI </a:t>
                      </a:r>
                      <a:r>
                        <a:rPr lang="ka-GE" b="1" dirty="0" smtClean="0">
                          <a:solidFill>
                            <a:schemeClr val="tx1"/>
                          </a:solidFill>
                        </a:rPr>
                        <a:t>საუკუნე"</a:t>
                      </a:r>
                      <a:endParaRPr lang="ka-GE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452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334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59%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2966">
                <a:tc>
                  <a:txBody>
                    <a:bodyPr/>
                    <a:lstStyle/>
                    <a:p>
                      <a:r>
                        <a:rPr lang="ka-GE" b="1" dirty="0" smtClean="0">
                          <a:solidFill>
                            <a:schemeClr val="tx1"/>
                          </a:solidFill>
                        </a:rPr>
                        <a:t>სს "სამედიცინო კორპორაცია ევექსი"  – ახალციხის რეფერალური ჰოსპიტალი</a:t>
                      </a:r>
                    </a:p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383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106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43%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2966">
                <a:tc>
                  <a:txBody>
                    <a:bodyPr/>
                    <a:lstStyle/>
                    <a:p>
                      <a:r>
                        <a:rPr lang="ka-GE" b="1" dirty="0" smtClean="0">
                          <a:solidFill>
                            <a:schemeClr val="tx1"/>
                          </a:solidFill>
                        </a:rPr>
                        <a:t>შპს სიხარული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801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465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50%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2966">
                <a:tc>
                  <a:txBody>
                    <a:bodyPr/>
                    <a:lstStyle/>
                    <a:p>
                      <a:r>
                        <a:rPr lang="ka-GE" b="1" dirty="0" smtClean="0">
                          <a:solidFill>
                            <a:schemeClr val="tx1"/>
                          </a:solidFill>
                        </a:rPr>
                        <a:t>შპს მედ ემერჯენსი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1325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857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47%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2966">
                <a:tc>
                  <a:txBody>
                    <a:bodyPr/>
                    <a:lstStyle/>
                    <a:p>
                      <a:r>
                        <a:rPr lang="ka-GE" b="1" dirty="0" smtClean="0">
                          <a:solidFill>
                            <a:schemeClr val="tx1"/>
                          </a:solidFill>
                        </a:rPr>
                        <a:t>სს კ. ერისთავის სახელობის ექსპერიმენტული და კლინიკური ქირურგიის ეროვნული ცენტრი</a:t>
                      </a:r>
                    </a:p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835</a:t>
                      </a: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360</a:t>
                      </a: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60,8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4666142"/>
              </p:ext>
            </p:extLst>
          </p:nvPr>
        </p:nvGraphicFramePr>
        <p:xfrm>
          <a:off x="46893" y="445477"/>
          <a:ext cx="9144000" cy="973015"/>
        </p:xfrm>
        <a:graphic>
          <a:graphicData uri="http://schemas.openxmlformats.org/drawingml/2006/table">
            <a:tbl>
              <a:tblPr firstRow="1" bandRow="1">
                <a:tableStyleId>{FC37A189-4E31-41AD-884B-BFA707145127}</a:tableStyleId>
              </a:tblPr>
              <a:tblGrid>
                <a:gridCol w="45485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95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08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50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30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 smtClean="0"/>
                        <a:t>                 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 smtClean="0"/>
                        <a:t>                               </a:t>
                      </a:r>
                      <a:r>
                        <a:rPr lang="ka-GE" dirty="0" smtClean="0"/>
                        <a:t>პროვაიდერის დასახელება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 smtClean="0"/>
                        <a:t> 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ka-GE" dirty="0" smtClean="0"/>
                        <a:t>მშობ. რაოდენობა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</a:t>
                      </a:r>
                    </a:p>
                    <a:p>
                      <a:r>
                        <a:rPr lang="en-US" dirty="0" smtClean="0"/>
                        <a:t>  </a:t>
                      </a:r>
                      <a:r>
                        <a:rPr lang="ka-GE" dirty="0" smtClean="0"/>
                        <a:t>ს/კ რაოდენობა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ka-GE" dirty="0" smtClean="0"/>
                    </a:p>
                    <a:p>
                      <a:r>
                        <a:rPr lang="en-US" dirty="0" smtClean="0"/>
                        <a:t>39 </a:t>
                      </a:r>
                      <a:r>
                        <a:rPr lang="ka-GE" dirty="0" smtClean="0"/>
                        <a:t>კვირამდე</a:t>
                      </a:r>
                      <a:r>
                        <a:rPr lang="en-US" dirty="0" smtClean="0"/>
                        <a:t> </a:t>
                      </a:r>
                      <a:r>
                        <a:rPr lang="ka-GE" dirty="0" smtClean="0"/>
                        <a:t>ს/კ რაოდენობა</a:t>
                      </a:r>
                      <a:endParaRPr lang="ka-G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919046" y="1"/>
            <a:ext cx="5169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 smtClean="0"/>
              <a:t>                            </a:t>
            </a:r>
            <a:r>
              <a:rPr lang="en-US" dirty="0" smtClean="0"/>
              <a:t>II </a:t>
            </a:r>
            <a:r>
              <a:rPr lang="ka-GE" dirty="0" smtClean="0"/>
              <a:t> დონის კლინიკები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93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42362" y="-7048"/>
            <a:ext cx="7699162" cy="400079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pPr>
              <a:buSzPts val="1400"/>
            </a:pPr>
            <a:r>
              <a:rPr lang="ka-GE" b="1" i="1" dirty="0" smtClean="0">
                <a:solidFill>
                  <a:schemeClr val="bg1"/>
                </a:solidFill>
                <a:sym typeface="Calibri"/>
              </a:rPr>
              <a:t>                                                      </a:t>
            </a:r>
            <a:r>
              <a:rPr lang="en-US" b="1" i="1" dirty="0" smtClean="0">
                <a:solidFill>
                  <a:schemeClr val="bg1"/>
                </a:solidFill>
                <a:sym typeface="Calibri"/>
              </a:rPr>
              <a:t>II-III </a:t>
            </a:r>
            <a:r>
              <a:rPr lang="ka-GE" b="1" i="1" dirty="0">
                <a:solidFill>
                  <a:schemeClr val="bg1"/>
                </a:solidFill>
                <a:sym typeface="Calibri"/>
              </a:rPr>
              <a:t>დონის კლინიკები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55624" y="3645532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b="1" i="1" dirty="0" smtClean="0">
                <a:solidFill>
                  <a:schemeClr val="tx2"/>
                </a:solidFill>
                <a:latin typeface="Sylfaen" panose="010A0502050306030303" pitchFamily="18" charset="0"/>
              </a:rPr>
              <a:t>III</a:t>
            </a:r>
            <a:r>
              <a:rPr lang="ka-GE" b="1" i="1" dirty="0" smtClean="0">
                <a:solidFill>
                  <a:schemeClr val="tx2"/>
                </a:solidFill>
                <a:latin typeface="Sylfaen" panose="010A0502050306030303" pitchFamily="18" charset="0"/>
              </a:rPr>
              <a:t> დონის კლინკები</a:t>
            </a:r>
            <a:endParaRPr lang="en-US" b="1" i="1" dirty="0">
              <a:solidFill>
                <a:schemeClr val="tx2"/>
              </a:solidFill>
              <a:latin typeface="Sylfaen" panose="010A0502050306030303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423082"/>
              </p:ext>
            </p:extLst>
          </p:nvPr>
        </p:nvGraphicFramePr>
        <p:xfrm>
          <a:off x="34652" y="583906"/>
          <a:ext cx="9051156" cy="1413736"/>
        </p:xfrm>
        <a:graphic>
          <a:graphicData uri="http://schemas.openxmlformats.org/drawingml/2006/table">
            <a:tbl>
              <a:tblPr firstRow="1" bandRow="1">
                <a:tableStyleId>{FC37A189-4E31-41AD-884B-BFA707145127}</a:tableStyleId>
              </a:tblPr>
              <a:tblGrid>
                <a:gridCol w="4539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71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7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26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82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16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39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413736"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</a:t>
                      </a:r>
                    </a:p>
                    <a:p>
                      <a:r>
                        <a:rPr lang="en-US" dirty="0" smtClean="0"/>
                        <a:t>          </a:t>
                      </a:r>
                      <a:r>
                        <a:rPr lang="ka-GE" dirty="0" smtClean="0"/>
                        <a:t>პროვაიდერის დასახელება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a-GE" dirty="0" smtClean="0"/>
                        <a:t>მშობ. რაოდენობა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a-GE" dirty="0" smtClean="0"/>
                        <a:t>ს</a:t>
                      </a:r>
                      <a:r>
                        <a:rPr lang="en-US" dirty="0" smtClean="0"/>
                        <a:t>/</a:t>
                      </a:r>
                      <a:r>
                        <a:rPr lang="ka-GE" dirty="0" smtClean="0"/>
                        <a:t>კ რაოდენობა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I </a:t>
                      </a:r>
                      <a:r>
                        <a:rPr lang="ka-GE" dirty="0" smtClean="0"/>
                        <a:t>ს/კ რაოდენობა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I </a:t>
                      </a:r>
                      <a:r>
                        <a:rPr lang="ka-GE" dirty="0" smtClean="0"/>
                        <a:t>ს/კ</a:t>
                      </a:r>
                      <a:r>
                        <a:rPr lang="en-US" dirty="0" smtClean="0"/>
                        <a:t> % </a:t>
                      </a:r>
                      <a:r>
                        <a:rPr lang="ka-GE" dirty="0" smtClean="0"/>
                        <a:t>მშობიარობაში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I </a:t>
                      </a:r>
                      <a:r>
                        <a:rPr lang="ka-GE" dirty="0" smtClean="0"/>
                        <a:t>ს/კ % </a:t>
                      </a:r>
                    </a:p>
                    <a:p>
                      <a:r>
                        <a:rPr lang="ka-GE" dirty="0" smtClean="0"/>
                        <a:t>ს/კ-ში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I </a:t>
                      </a:r>
                      <a:r>
                        <a:rPr lang="ka-GE" dirty="0" smtClean="0"/>
                        <a:t>ს/კ</a:t>
                      </a:r>
                    </a:p>
                    <a:p>
                      <a:r>
                        <a:rPr lang="en-US" dirty="0" smtClean="0"/>
                        <a:t>I </a:t>
                      </a:r>
                      <a:r>
                        <a:rPr lang="ka-GE" dirty="0" smtClean="0"/>
                        <a:t>მშობ.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557" y="1997642"/>
          <a:ext cx="9109346" cy="4011315"/>
        </p:xfrm>
        <a:graphic>
          <a:graphicData uri="http://schemas.openxmlformats.org/drawingml/2006/table">
            <a:tbl>
              <a:tblPr firstRow="1" bandRow="1">
                <a:tableStyleId>{FC37A189-4E31-41AD-884B-BFA707145127}</a:tableStyleId>
              </a:tblPr>
              <a:tblGrid>
                <a:gridCol w="4559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12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49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4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1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02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82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33825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"იმედის კლინიკა"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2718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615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22.6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366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3825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"გაგუას კლინიკა"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3825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სს სამედიცინო კორპორაცია ევექსი - მ. იაშვილის სახელობის ბათუმის დედათა და ბავშვთა ცენტრალური ჰოსპიტალი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3825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ჰერა 2011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3825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,,არქიმედეს კლინიკა"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6410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ჯეო ჰოსპიტალს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891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42362" y="-7048"/>
            <a:ext cx="7699162" cy="400079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pPr>
              <a:buSzPts val="1400"/>
            </a:pPr>
            <a:r>
              <a:rPr lang="ka-GE" b="1" i="1" dirty="0" smtClean="0">
                <a:solidFill>
                  <a:schemeClr val="bg1"/>
                </a:solidFill>
                <a:sym typeface="Calibri"/>
              </a:rPr>
              <a:t>                                                      </a:t>
            </a:r>
            <a:r>
              <a:rPr lang="en-US" b="1" i="1" dirty="0" smtClean="0">
                <a:solidFill>
                  <a:schemeClr val="bg1"/>
                </a:solidFill>
                <a:sym typeface="Calibri"/>
              </a:rPr>
              <a:t>II-III </a:t>
            </a:r>
            <a:r>
              <a:rPr lang="ka-GE" b="1" i="1" dirty="0">
                <a:solidFill>
                  <a:schemeClr val="bg1"/>
                </a:solidFill>
                <a:sym typeface="Calibri"/>
              </a:rPr>
              <a:t>დონის კლინიკები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55624" y="3645532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b="1" i="1" dirty="0" smtClean="0">
                <a:solidFill>
                  <a:schemeClr val="tx2"/>
                </a:solidFill>
                <a:latin typeface="Sylfaen" panose="010A0502050306030303" pitchFamily="18" charset="0"/>
              </a:rPr>
              <a:t>III</a:t>
            </a:r>
            <a:r>
              <a:rPr lang="ka-GE" b="1" i="1" dirty="0" smtClean="0">
                <a:solidFill>
                  <a:schemeClr val="tx2"/>
                </a:solidFill>
                <a:latin typeface="Sylfaen" panose="010A0502050306030303" pitchFamily="18" charset="0"/>
              </a:rPr>
              <a:t> დონის კლინკები</a:t>
            </a:r>
            <a:endParaRPr lang="en-US" b="1" i="1" dirty="0">
              <a:solidFill>
                <a:schemeClr val="tx2"/>
              </a:solidFill>
              <a:latin typeface="Sylfaen" panose="010A0502050306030303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635961"/>
              </p:ext>
            </p:extLst>
          </p:nvPr>
        </p:nvGraphicFramePr>
        <p:xfrm>
          <a:off x="34654" y="1344931"/>
          <a:ext cx="9050730" cy="4727625"/>
        </p:xfrm>
        <a:graphic>
          <a:graphicData uri="http://schemas.openxmlformats.org/drawingml/2006/table">
            <a:tbl>
              <a:tblPr firstRow="1" bandRow="1">
                <a:tableStyleId>{FC37A189-4E31-41AD-884B-BFA707145127}</a:tableStyleId>
              </a:tblPr>
              <a:tblGrid>
                <a:gridCol w="4127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9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26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58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084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75375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"გაგუას კლინიკა"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4394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1382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/>
                          <a:sym typeface="Arial"/>
                        </a:rPr>
                        <a:t>44.1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/>
                          <a:sym typeface="Arial"/>
                        </a:rPr>
                        <a:t>412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5375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"გაგუას კლინიკა"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/>
                          <a:sym typeface="Arial"/>
                        </a:rPr>
                        <a:t>44.1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/>
                          <a:sym typeface="Arial"/>
                        </a:rPr>
                        <a:t>412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3,457,824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5375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ჰერა 2011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/>
                          <a:sym typeface="Arial"/>
                        </a:rPr>
                        <a:t>74.7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/>
                          <a:sym typeface="Arial"/>
                        </a:rPr>
                        <a:t>352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1,483,701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5375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,,არქიმედეს კლინიკა"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/>
                          <a:sym typeface="Arial"/>
                        </a:rPr>
                        <a:t>42.6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/>
                          <a:sym typeface="Arial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1,417,637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5375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ჯეო </a:t>
                      </a:r>
                      <a:r>
                        <a:rPr lang="ka-GE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ჰოსპიტალს მარნეული</a:t>
                      </a:r>
                      <a:endParaRPr lang="ka-G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/>
                          <a:sym typeface="Arial"/>
                        </a:rPr>
                        <a:t>44.0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/>
                          <a:sym typeface="Arial"/>
                        </a:rPr>
                        <a:t>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835,285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5375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"იმედის კლინიკა"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/>
                          <a:sym typeface="Arial"/>
                        </a:rPr>
                        <a:t>68.9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/>
                          <a:sym typeface="Arial"/>
                        </a:rPr>
                        <a:t>171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2,060,297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5375">
                <a:tc>
                  <a:txBody>
                    <a:bodyPr/>
                    <a:lstStyle/>
                    <a:p>
                      <a:pPr algn="just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სს სამედიცინო კორპორაცია ევექსი - მ. იაშვილის სახელობის ბათუმის დედათა და ბავშვთა ცენტრალური ჰოსპიტალი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/>
                          <a:sym typeface="Arial"/>
                        </a:rPr>
                        <a:t>35.7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/>
                          <a:sym typeface="Arial"/>
                        </a:rPr>
                        <a:t>162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ka-GE" sz="1600" b="1" dirty="0" smtClean="0"/>
                    </a:p>
                    <a:p>
                      <a:r>
                        <a:rPr lang="ka-GE" sz="1600" b="1" dirty="0" smtClean="0"/>
                        <a:t>          1,616,219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1078762"/>
              </p:ext>
            </p:extLst>
          </p:nvPr>
        </p:nvGraphicFramePr>
        <p:xfrm>
          <a:off x="0" y="629824"/>
          <a:ext cx="9050730" cy="1371600"/>
        </p:xfrm>
        <a:graphic>
          <a:graphicData uri="http://schemas.openxmlformats.org/drawingml/2006/table">
            <a:tbl>
              <a:tblPr firstRow="1" bandRow="1">
                <a:tableStyleId>{FC37A189-4E31-41AD-884B-BFA707145127}</a:tableStyleId>
              </a:tblPr>
              <a:tblGrid>
                <a:gridCol w="4185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47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85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58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15108">
                <a:tc>
                  <a:txBody>
                    <a:bodyPr/>
                    <a:lstStyle/>
                    <a:p>
                      <a:r>
                        <a:rPr lang="ka-GE" dirty="0" smtClean="0"/>
                        <a:t>                     </a:t>
                      </a:r>
                    </a:p>
                    <a:p>
                      <a:r>
                        <a:rPr lang="en-US" dirty="0" smtClean="0"/>
                        <a:t> </a:t>
                      </a:r>
                      <a:r>
                        <a:rPr lang="ka-GE" dirty="0" smtClean="0"/>
                        <a:t>                        პროვაიდერის დასახელება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 smtClean="0"/>
                        <a:t> 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ka-GE" dirty="0" smtClean="0"/>
                        <a:t>მშობ. რაოდენობა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</a:t>
                      </a:r>
                    </a:p>
                    <a:p>
                      <a:r>
                        <a:rPr lang="en-US" dirty="0" smtClean="0"/>
                        <a:t>  </a:t>
                      </a:r>
                      <a:r>
                        <a:rPr lang="ka-GE" dirty="0" smtClean="0"/>
                        <a:t>ს/კ რაოდენობა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ka-GE" dirty="0" smtClean="0"/>
                    </a:p>
                    <a:p>
                      <a:r>
                        <a:rPr lang="en-US" dirty="0" smtClean="0"/>
                        <a:t>39 </a:t>
                      </a:r>
                      <a:r>
                        <a:rPr lang="ka-GE" dirty="0" smtClean="0"/>
                        <a:t>კვირამდე</a:t>
                      </a:r>
                      <a:r>
                        <a:rPr lang="en-US" dirty="0" smtClean="0"/>
                        <a:t> </a:t>
                      </a:r>
                      <a:r>
                        <a:rPr lang="ka-GE" dirty="0" smtClean="0"/>
                        <a:t>ს/კ რაოდენობა</a:t>
                      </a:r>
                      <a:endParaRPr lang="ka-G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a-GE" dirty="0" smtClean="0"/>
                        <a:t>ახალშობილთა რეფერალი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NICU</a:t>
                      </a:r>
                      <a:endParaRPr lang="ka-GE" dirty="0" smtClean="0"/>
                    </a:p>
                    <a:p>
                      <a:endParaRPr lang="en-US" dirty="0" smtClean="0"/>
                    </a:p>
                    <a:p>
                      <a:pPr algn="ctr"/>
                      <a:r>
                        <a:rPr lang="ka-GE" dirty="0" smtClean="0"/>
                        <a:t>მოთხოვნილი თანხა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659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42362" y="-7048"/>
            <a:ext cx="7699162" cy="400079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pPr>
              <a:buSzPts val="1400"/>
            </a:pPr>
            <a:r>
              <a:rPr lang="ka-GE" b="1" i="1" dirty="0" smtClean="0">
                <a:solidFill>
                  <a:schemeClr val="bg1"/>
                </a:solidFill>
                <a:sym typeface="Calibri"/>
              </a:rPr>
              <a:t>                                                      </a:t>
            </a:r>
            <a:r>
              <a:rPr lang="en-US" b="1" i="1" dirty="0" smtClean="0">
                <a:solidFill>
                  <a:schemeClr val="bg1"/>
                </a:solidFill>
                <a:sym typeface="Calibri"/>
              </a:rPr>
              <a:t>III </a:t>
            </a:r>
            <a:r>
              <a:rPr lang="ka-GE" b="1" i="1" dirty="0">
                <a:solidFill>
                  <a:schemeClr val="bg1"/>
                </a:solidFill>
                <a:sym typeface="Calibri"/>
              </a:rPr>
              <a:t>დონის კლინიკები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55624" y="3645532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b="1" i="1" dirty="0" smtClean="0">
                <a:solidFill>
                  <a:schemeClr val="tx2"/>
                </a:solidFill>
                <a:latin typeface="Sylfaen" panose="010A0502050306030303" pitchFamily="18" charset="0"/>
              </a:rPr>
              <a:t>III</a:t>
            </a:r>
            <a:r>
              <a:rPr lang="ka-GE" b="1" i="1" dirty="0" smtClean="0">
                <a:solidFill>
                  <a:schemeClr val="tx2"/>
                </a:solidFill>
                <a:latin typeface="Sylfaen" panose="010A0502050306030303" pitchFamily="18" charset="0"/>
              </a:rPr>
              <a:t> დონის კლინკები</a:t>
            </a:r>
            <a:endParaRPr lang="en-US" b="1" i="1" dirty="0">
              <a:solidFill>
                <a:schemeClr val="tx2"/>
              </a:solidFill>
              <a:latin typeface="Sylfaen" panose="010A0502050306030303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4386323"/>
              </p:ext>
            </p:extLst>
          </p:nvPr>
        </p:nvGraphicFramePr>
        <p:xfrm>
          <a:off x="-1" y="393031"/>
          <a:ext cx="9179169" cy="1371600"/>
        </p:xfrm>
        <a:graphic>
          <a:graphicData uri="http://schemas.openxmlformats.org/drawingml/2006/table">
            <a:tbl>
              <a:tblPr firstRow="1" bandRow="1">
                <a:tableStyleId>{FC37A189-4E31-41AD-884B-BFA707145127}</a:tableStyleId>
              </a:tblPr>
              <a:tblGrid>
                <a:gridCol w="4185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47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85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943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281038">
                <a:tc>
                  <a:txBody>
                    <a:bodyPr/>
                    <a:lstStyle/>
                    <a:p>
                      <a:r>
                        <a:rPr lang="ka-GE" dirty="0" smtClean="0"/>
                        <a:t>                     </a:t>
                      </a:r>
                    </a:p>
                    <a:p>
                      <a:r>
                        <a:rPr lang="en-US" dirty="0" smtClean="0"/>
                        <a:t> </a:t>
                      </a:r>
                      <a:r>
                        <a:rPr lang="ka-GE" dirty="0" smtClean="0"/>
                        <a:t>                        პროვაიდერის დასახელება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 smtClean="0"/>
                        <a:t> 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ka-GE" dirty="0" smtClean="0"/>
                        <a:t>მშობ. რაოდენობა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</a:t>
                      </a:r>
                    </a:p>
                    <a:p>
                      <a:r>
                        <a:rPr lang="en-US" dirty="0" smtClean="0"/>
                        <a:t>  </a:t>
                      </a:r>
                      <a:r>
                        <a:rPr lang="ka-GE" dirty="0" smtClean="0"/>
                        <a:t>ს/კ რაოდენობა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ka-GE" dirty="0" smtClean="0"/>
                    </a:p>
                    <a:p>
                      <a:r>
                        <a:rPr lang="en-US" dirty="0" smtClean="0"/>
                        <a:t>39 </a:t>
                      </a:r>
                      <a:r>
                        <a:rPr lang="ka-GE" dirty="0" smtClean="0"/>
                        <a:t>კვირამდე</a:t>
                      </a:r>
                      <a:r>
                        <a:rPr lang="en-US" dirty="0" smtClean="0"/>
                        <a:t> </a:t>
                      </a:r>
                      <a:r>
                        <a:rPr lang="ka-GE" dirty="0" smtClean="0"/>
                        <a:t>ს/კ რაოდენობა</a:t>
                      </a:r>
                      <a:endParaRPr lang="ka-G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a-GE" dirty="0" smtClean="0"/>
                        <a:t>ახალშობილთა რეფერალი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NICU</a:t>
                      </a:r>
                      <a:endParaRPr lang="ka-GE" dirty="0" smtClean="0"/>
                    </a:p>
                    <a:p>
                      <a:endParaRPr lang="en-US" dirty="0" smtClean="0"/>
                    </a:p>
                    <a:p>
                      <a:pPr algn="ctr"/>
                      <a:r>
                        <a:rPr lang="ka-GE" dirty="0" smtClean="0"/>
                        <a:t>მოთხოვნილი თანხა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8504370"/>
              </p:ext>
            </p:extLst>
          </p:nvPr>
        </p:nvGraphicFramePr>
        <p:xfrm>
          <a:off x="70336" y="1764631"/>
          <a:ext cx="9038493" cy="4307922"/>
        </p:xfrm>
        <a:graphic>
          <a:graphicData uri="http://schemas.openxmlformats.org/drawingml/2006/table">
            <a:tbl>
              <a:tblPr firstRow="1" bandRow="1">
                <a:tableStyleId>{FC37A189-4E31-41AD-884B-BFA707145127}</a:tableStyleId>
              </a:tblPr>
              <a:tblGrid>
                <a:gridCol w="40796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3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56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54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16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527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03905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"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BROTHERS"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1037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544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274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196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1,610,101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611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"პინეო სამედიცინო ეკოსისტემა"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1,847,586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880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,, ირის ბორჩაშვილის სახელობის ჯანმრთელობის ცენტრი მედინა"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2,485,964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0442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აკადემიკოს ო. ღუდუშაურის სახელობის ეროვნული სამედიცინო ცენტრი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8,902,471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6491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აკად. ზ. ცხაკაიას სახ. დასავლეთ  საქართველოს ინტერვენციული მედიცინის ეროვნული ცენტრი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5,024,862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6102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ივანე ბოკერიას სახელობის თბილისის რეფერალური ჰოსპიტალი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223,130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2491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5 კლინიკური საავადმყოფო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685,915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151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434381241"/>
              </p:ext>
            </p:extLst>
          </p:nvPr>
        </p:nvGraphicFramePr>
        <p:xfrm>
          <a:off x="79022" y="1524000"/>
          <a:ext cx="9064978" cy="4594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713128" y="-3200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591733" y="368105"/>
            <a:ext cx="7552267" cy="492412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NICU </a:t>
            </a:r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მონაცემები</a:t>
            </a:r>
            <a:r>
              <a:rPr lang="ka-GE" sz="2000" i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lang="nb-NO" sz="2000" i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1BE36F-EF72-44E8-9DB5-AD04006056E4}"/>
              </a:ext>
            </a:extLst>
          </p:cNvPr>
          <p:cNvSpPr txBox="1"/>
          <p:nvPr/>
        </p:nvSpPr>
        <p:spPr>
          <a:xfrm>
            <a:off x="5541484" y="6164983"/>
            <a:ext cx="36025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დაწესებულებებიდან მიღებული ინფორმაცია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3214730" y="4999256"/>
            <a:ext cx="638979" cy="2275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ka-GE" sz="1400" b="1" dirty="0">
                <a:solidFill>
                  <a:schemeClr val="tx1"/>
                </a:solidFill>
              </a:rPr>
              <a:t>85%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2" name="TextBox 1"/>
          <p:cNvSpPr txBox="1"/>
          <p:nvPr/>
        </p:nvSpPr>
        <p:spPr>
          <a:xfrm>
            <a:off x="5408125" y="5036486"/>
            <a:ext cx="638979" cy="2275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ka-GE" sz="1400" b="1" dirty="0">
                <a:solidFill>
                  <a:schemeClr val="tx1"/>
                </a:solidFill>
              </a:rPr>
              <a:t>65%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3" name="TextBox 1"/>
          <p:cNvSpPr txBox="1"/>
          <p:nvPr/>
        </p:nvSpPr>
        <p:spPr>
          <a:xfrm>
            <a:off x="7601520" y="4973620"/>
            <a:ext cx="638979" cy="2275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ka-GE" sz="1400" b="1" dirty="0">
                <a:solidFill>
                  <a:schemeClr val="tx1"/>
                </a:solidFill>
              </a:rPr>
              <a:t>71%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023" y="976363"/>
            <a:ext cx="9064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 smtClean="0">
                <a:solidFill>
                  <a:schemeClr val="tx1"/>
                </a:solidFill>
              </a:rPr>
              <a:t>სტაბილურად მაღალია შიდა რეფერალი 2017-18 წლებში, </a:t>
            </a:r>
            <a:r>
              <a:rPr lang="en-US" b="1" dirty="0" smtClean="0">
                <a:solidFill>
                  <a:schemeClr val="tx1"/>
                </a:solidFill>
              </a:rPr>
              <a:t>II-III </a:t>
            </a:r>
            <a:r>
              <a:rPr lang="ka-GE" b="1" dirty="0" smtClean="0">
                <a:solidFill>
                  <a:schemeClr val="tx1"/>
                </a:solidFill>
              </a:rPr>
              <a:t>დონის დაწესებულებებში შემცირდა 7,4%-ით.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92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26" y="884078"/>
            <a:ext cx="8136322" cy="4701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CDB9E9-290E-47C7-BA70-3E191E19E2C1}"/>
              </a:ext>
            </a:extLst>
          </p:cNvPr>
          <p:cNvSpPr txBox="1"/>
          <p:nvPr/>
        </p:nvSpPr>
        <p:spPr>
          <a:xfrm>
            <a:off x="7921377" y="6105806"/>
            <a:ext cx="141856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საქსტატი</a:t>
            </a:r>
            <a:endParaRPr lang="en-GB" sz="105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6820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1733" y="410921"/>
            <a:ext cx="7552267" cy="492412"/>
          </a:xfr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r>
              <a:rPr lang="ka-GE" sz="2000" i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ნეონატალური ტრანსპორტირების ინდექსი:</a:t>
            </a:r>
            <a:endParaRPr lang="nb-NO" sz="2000" i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91" name="Chart 90"/>
          <p:cNvGraphicFramePr/>
          <p:nvPr>
            <p:extLst>
              <p:ext uri="{D42A27DB-BD31-4B8C-83A1-F6EECF244321}">
                <p14:modId xmlns:p14="http://schemas.microsoft.com/office/powerpoint/2010/main" val="1692967073"/>
              </p:ext>
            </p:extLst>
          </p:nvPr>
        </p:nvGraphicFramePr>
        <p:xfrm>
          <a:off x="0" y="875702"/>
          <a:ext cx="9061938" cy="4421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901635" y="2915577"/>
            <a:ext cx="1467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სამიზნე 3.5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13128" y="-3200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22263" y="6604084"/>
            <a:ext cx="290945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5427399"/>
            <a:ext cx="8475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 smtClean="0">
                <a:solidFill>
                  <a:srgbClr val="2C9492"/>
                </a:solidFill>
              </a:rPr>
              <a:t>რეფერალი 100 ცოცხალშობილზე 3-ჯერ აღემატება, საერთაშორისო სტანდარტს</a:t>
            </a:r>
          </a:p>
          <a:p>
            <a:r>
              <a:rPr lang="ka-GE" b="1" dirty="0" smtClean="0">
                <a:solidFill>
                  <a:srgbClr val="2C9492"/>
                </a:solidFill>
              </a:rPr>
              <a:t>ნეონატალური ტრანსპორტირების ინდექსით ვაკმაყოფილებთ სამიზნე მაჩვენებელს 2,7</a:t>
            </a:r>
            <a:endParaRPr lang="en-US" b="1" dirty="0">
              <a:solidFill>
                <a:srgbClr val="2C94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6034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CE8B0D2-B1CD-4132-BFDA-C4967371DC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4725718"/>
              </p:ext>
            </p:extLst>
          </p:nvPr>
        </p:nvGraphicFramePr>
        <p:xfrm>
          <a:off x="214604" y="1259632"/>
          <a:ext cx="8817429" cy="4201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579F0DC-CBDD-47EB-92F1-F79E0C68BEC3}"/>
              </a:ext>
            </a:extLst>
          </p:cNvPr>
          <p:cNvSpPr txBox="1"/>
          <p:nvPr/>
        </p:nvSpPr>
        <p:spPr>
          <a:xfrm>
            <a:off x="3746273" y="-2483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5299E9-56D5-465F-A902-A1A5B6A40CD6}"/>
              </a:ext>
            </a:extLst>
          </p:cNvPr>
          <p:cNvSpPr/>
          <p:nvPr/>
        </p:nvSpPr>
        <p:spPr>
          <a:xfrm>
            <a:off x="2845836" y="632439"/>
            <a:ext cx="4754975" cy="370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a-GE" sz="1800" b="1" i="0" u="none" strike="noStrike" kern="1200" cap="none" spc="50" baseline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cs typeface="Arial"/>
                <a:sym typeface="Calibri"/>
              </a:defRPr>
            </a:pPr>
            <a:r>
              <a:rPr lang="ka-GE" b="1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sym typeface="Calibri"/>
              </a:rPr>
              <a:t>ახალშობილთა რეფერალები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D9FE88-1D70-42B5-826F-BB91FE820588}"/>
              </a:ext>
            </a:extLst>
          </p:cNvPr>
          <p:cNvSpPr txBox="1"/>
          <p:nvPr/>
        </p:nvSpPr>
        <p:spPr>
          <a:xfrm>
            <a:off x="7075129" y="6164210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4860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F4D2AC0-E7CE-435A-98AE-68055B85BB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4179009"/>
              </p:ext>
            </p:extLst>
          </p:nvPr>
        </p:nvGraphicFramePr>
        <p:xfrm>
          <a:off x="142043" y="701336"/>
          <a:ext cx="8895425" cy="5140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EE4F70B-A41C-49B9-AD34-213DAE9014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3095835"/>
              </p:ext>
            </p:extLst>
          </p:nvPr>
        </p:nvGraphicFramePr>
        <p:xfrm>
          <a:off x="49475" y="1221924"/>
          <a:ext cx="8952483" cy="4698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71BE36F-EF72-44E8-9DB5-AD04006056E4}"/>
              </a:ext>
            </a:extLst>
          </p:cNvPr>
          <p:cNvSpPr txBox="1"/>
          <p:nvPr/>
        </p:nvSpPr>
        <p:spPr>
          <a:xfrm>
            <a:off x="7075129" y="6109752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CFDFC3-E843-4C0D-B56B-A0FCF66F63BA}"/>
              </a:ext>
            </a:extLst>
          </p:cNvPr>
          <p:cNvSpPr txBox="1"/>
          <p:nvPr/>
        </p:nvSpPr>
        <p:spPr>
          <a:xfrm>
            <a:off x="3746273" y="-2483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8CDC66B-D103-48F8-9138-D68143E91B94}"/>
              </a:ext>
            </a:extLst>
          </p:cNvPr>
          <p:cNvSpPr txBox="1">
            <a:spLocks/>
          </p:cNvSpPr>
          <p:nvPr/>
        </p:nvSpPr>
        <p:spPr>
          <a:xfrm>
            <a:off x="1577769" y="421735"/>
            <a:ext cx="7552267" cy="800189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 sz="1600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სულ ახალშობილთა რეფერალი ყველა დონის კლინიკიდნ</a:t>
            </a:r>
          </a:p>
          <a:p>
            <a:pPr>
              <a:defRPr sz="1600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 - 5131</a:t>
            </a:r>
            <a:endParaRPr lang="en-US" sz="2000" b="1" kern="12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5732585" y="1922585"/>
            <a:ext cx="1441938" cy="94956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208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F4D2AC0-E7CE-435A-98AE-68055B85BB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4179009"/>
              </p:ext>
            </p:extLst>
          </p:nvPr>
        </p:nvGraphicFramePr>
        <p:xfrm>
          <a:off x="142043" y="701336"/>
          <a:ext cx="8895425" cy="5140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EE4F70B-A41C-49B9-AD34-213DAE9014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528535"/>
              </p:ext>
            </p:extLst>
          </p:nvPr>
        </p:nvGraphicFramePr>
        <p:xfrm>
          <a:off x="-11723" y="1221924"/>
          <a:ext cx="9130036" cy="4733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71BE36F-EF72-44E8-9DB5-AD04006056E4}"/>
              </a:ext>
            </a:extLst>
          </p:cNvPr>
          <p:cNvSpPr txBox="1"/>
          <p:nvPr/>
        </p:nvSpPr>
        <p:spPr>
          <a:xfrm>
            <a:off x="7075129" y="6109752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CFDFC3-E843-4C0D-B56B-A0FCF66F63BA}"/>
              </a:ext>
            </a:extLst>
          </p:cNvPr>
          <p:cNvSpPr txBox="1"/>
          <p:nvPr/>
        </p:nvSpPr>
        <p:spPr>
          <a:xfrm>
            <a:off x="3746273" y="-2483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8CDC66B-D103-48F8-9138-D68143E91B94}"/>
              </a:ext>
            </a:extLst>
          </p:cNvPr>
          <p:cNvSpPr txBox="1">
            <a:spLocks/>
          </p:cNvSpPr>
          <p:nvPr/>
        </p:nvSpPr>
        <p:spPr>
          <a:xfrm>
            <a:off x="1577769" y="421735"/>
            <a:ext cx="7552267" cy="800189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 sz="1600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სულ ახალშობილთა რეფერალი ყველა დონის კლინიკიდნ</a:t>
            </a:r>
          </a:p>
          <a:p>
            <a:pPr>
              <a:defRPr sz="1600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 - 5131</a:t>
            </a:r>
            <a:endParaRPr lang="en-US" sz="2000" b="1" kern="12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32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579F0DC-CBDD-47EB-92F1-F79E0C68BEC3}"/>
              </a:ext>
            </a:extLst>
          </p:cNvPr>
          <p:cNvSpPr txBox="1"/>
          <p:nvPr/>
        </p:nvSpPr>
        <p:spPr>
          <a:xfrm>
            <a:off x="3746273" y="-2483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5299E9-56D5-465F-A902-A1A5B6A40CD6}"/>
              </a:ext>
            </a:extLst>
          </p:cNvPr>
          <p:cNvSpPr/>
          <p:nvPr/>
        </p:nvSpPr>
        <p:spPr>
          <a:xfrm>
            <a:off x="2836409" y="439874"/>
            <a:ext cx="4754975" cy="370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a-GE" sz="1800" b="1" i="0" u="none" strike="noStrike" kern="1200" cap="none" spc="50" baseline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cs typeface="Arial"/>
                <a:sym typeface="Calibri"/>
              </a:defRPr>
            </a:pPr>
            <a:r>
              <a:rPr lang="ka-GE" b="1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sym typeface="Calibri"/>
              </a:rPr>
              <a:t>ახალშობილთა რეფერალები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D9FE88-1D70-42B5-826F-BB91FE820588}"/>
              </a:ext>
            </a:extLst>
          </p:cNvPr>
          <p:cNvSpPr txBox="1"/>
          <p:nvPr/>
        </p:nvSpPr>
        <p:spPr>
          <a:xfrm>
            <a:off x="7075129" y="6164210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DDC9C0F6-4118-4A53-BA2C-8AF041076F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1289755"/>
              </p:ext>
            </p:extLst>
          </p:nvPr>
        </p:nvGraphicFramePr>
        <p:xfrm>
          <a:off x="0" y="809903"/>
          <a:ext cx="9144000" cy="5213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6184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237032609"/>
              </p:ext>
            </p:extLst>
          </p:nvPr>
        </p:nvGraphicFramePr>
        <p:xfrm>
          <a:off x="31662" y="914339"/>
          <a:ext cx="9144000" cy="5552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54140" y="1213534"/>
            <a:ext cx="45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8%</a:t>
            </a:r>
            <a:endParaRPr lang="en-US" sz="1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35526" y="999504"/>
            <a:ext cx="45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8%</a:t>
            </a:r>
            <a:endParaRPr lang="en-US" sz="1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41081" y="994747"/>
            <a:ext cx="5508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11%</a:t>
            </a:r>
            <a:endParaRPr lang="en-US" sz="1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79322" y="984545"/>
            <a:ext cx="6279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13%</a:t>
            </a:r>
            <a:endParaRPr lang="en-US" sz="1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39833" y="967338"/>
            <a:ext cx="594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7%</a:t>
            </a:r>
            <a:endParaRPr lang="en-US" sz="1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2342" y="1002937"/>
            <a:ext cx="6059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15%</a:t>
            </a:r>
            <a:endParaRPr lang="en-US" sz="1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29108" y="30309"/>
            <a:ext cx="7546554" cy="369332"/>
          </a:xfrm>
          <a:prstGeom prst="rect">
            <a:avLst/>
          </a:prstGeom>
          <a:solidFill>
            <a:srgbClr val="0FC79B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b="1" i="1">
                <a:solidFill>
                  <a:schemeClr val="bg1"/>
                </a:solidFill>
              </a:defRPr>
            </a:lvl1pPr>
          </a:lstStyle>
          <a:p>
            <a:r>
              <a:rPr lang="ka-GE" sz="1800" dirty="0" smtClean="0"/>
              <a:t> </a:t>
            </a:r>
            <a:r>
              <a:rPr lang="en-US" sz="1800" dirty="0"/>
              <a:t>რ</a:t>
            </a:r>
            <a:r>
              <a:rPr lang="ka-GE" sz="1800" dirty="0" smtClean="0"/>
              <a:t>ეფერალის პროცენტული წილი სულ მშობიარობების რაოდენობაში</a:t>
            </a:r>
            <a:endParaRPr lang="en-US" sz="1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1BE36F-EF72-44E8-9DB5-AD04006056E4}"/>
              </a:ext>
            </a:extLst>
          </p:cNvPr>
          <p:cNvSpPr txBox="1"/>
          <p:nvPr/>
        </p:nvSpPr>
        <p:spPr>
          <a:xfrm>
            <a:off x="5714030" y="6466422"/>
            <a:ext cx="36025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დაწესებულებებიდან მიღებული ინფორმაცია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83925" y="427538"/>
            <a:ext cx="5488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</a:rPr>
              <a:t>II-III </a:t>
            </a:r>
            <a:r>
              <a:rPr lang="ka-GE" sz="1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</a:rPr>
              <a:t>დონის დაწესებულებები</a:t>
            </a:r>
            <a:endParaRPr lang="en-US" sz="1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35555" y="986819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9,2%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3302" y="986819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11,4%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79975" y="997163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11,7%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83937" y="1002937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12,7%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66121" y="978879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5,7%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35555" y="996436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7,4%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235555" y="1229286"/>
            <a:ext cx="43228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628102" y="1263818"/>
            <a:ext cx="43228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984701" y="1261585"/>
            <a:ext cx="43228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00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802143668"/>
              </p:ext>
            </p:extLst>
          </p:nvPr>
        </p:nvGraphicFramePr>
        <p:xfrm>
          <a:off x="-454687" y="1468775"/>
          <a:ext cx="9504903" cy="4803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713128" y="-3200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91733" y="410921"/>
            <a:ext cx="7552267" cy="492412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NICU </a:t>
            </a:r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მონაცემები</a:t>
            </a:r>
            <a:r>
              <a:rPr lang="ka-GE" sz="2000" i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lang="nb-NO" sz="2000" i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69860" y="908046"/>
            <a:ext cx="5488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</a:rPr>
              <a:t>II-III </a:t>
            </a:r>
            <a:r>
              <a:rPr lang="ka-GE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</a:rPr>
              <a:t>დონის დაწესებულებები</a:t>
            </a:r>
            <a:endParaRPr lang="en-US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1BE36F-EF72-44E8-9DB5-AD04006056E4}"/>
              </a:ext>
            </a:extLst>
          </p:cNvPr>
          <p:cNvSpPr txBox="1"/>
          <p:nvPr/>
        </p:nvSpPr>
        <p:spPr>
          <a:xfrm>
            <a:off x="110612" y="5877640"/>
            <a:ext cx="36025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დაწესებულებებიდან მიღებული ინფორმაცია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75749" y="2437324"/>
            <a:ext cx="583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/>
              <a:t>95%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559116" y="2981536"/>
            <a:ext cx="583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/>
              <a:t>99%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856982" y="2889203"/>
            <a:ext cx="583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/>
              <a:t>93%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240216" y="4713978"/>
            <a:ext cx="6601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/>
              <a:t>64%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874540" y="4744755"/>
            <a:ext cx="583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/>
              <a:t>48%</a:t>
            </a:r>
            <a:endParaRPr lang="en-US" b="1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426677" y="3227757"/>
            <a:ext cx="424269" cy="27744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52795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107986693"/>
              </p:ext>
            </p:extLst>
          </p:nvPr>
        </p:nvGraphicFramePr>
        <p:xfrm>
          <a:off x="0" y="741263"/>
          <a:ext cx="9144000" cy="5173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35005" y="736920"/>
            <a:ext cx="5618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55%</a:t>
            </a:r>
            <a:endParaRPr lang="en-US" sz="1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1516" y="761931"/>
            <a:ext cx="553855" cy="270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1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11%</a:t>
            </a:r>
            <a:endParaRPr lang="en-US" sz="11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12261" y="777013"/>
            <a:ext cx="5478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r>
              <a:rPr lang="ka-GE" sz="11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endParaRPr lang="en-US" sz="11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78856" y="793596"/>
            <a:ext cx="6499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34%</a:t>
            </a:r>
            <a:endParaRPr lang="en-US" sz="1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98238" y="746141"/>
            <a:ext cx="6735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27%</a:t>
            </a:r>
            <a:endParaRPr lang="en-US" sz="1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28716" y="769160"/>
            <a:ext cx="6279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21%</a:t>
            </a:r>
            <a:endParaRPr lang="en-US" sz="1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92083" y="784748"/>
            <a:ext cx="5997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15%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7358" y="2598"/>
            <a:ext cx="7557570" cy="369332"/>
          </a:xfrm>
          <a:prstGeom prst="rect">
            <a:avLst/>
          </a:prstGeom>
          <a:solidFill>
            <a:srgbClr val="0FC79B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b="1" i="1">
                <a:solidFill>
                  <a:schemeClr val="bg1"/>
                </a:solidFill>
              </a:defRPr>
            </a:lvl1pPr>
          </a:lstStyle>
          <a:p>
            <a:r>
              <a:rPr lang="ka-GE" sz="1800" dirty="0"/>
              <a:t>                                      </a:t>
            </a:r>
            <a:r>
              <a:rPr lang="en-US" sz="1800" dirty="0"/>
              <a:t>რ</a:t>
            </a:r>
            <a:r>
              <a:rPr lang="ka-GE" sz="1800" dirty="0"/>
              <a:t>ეფერალი</a:t>
            </a:r>
            <a:endParaRPr lang="en-US" sz="1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1BE36F-EF72-44E8-9DB5-AD04006056E4}"/>
              </a:ext>
            </a:extLst>
          </p:cNvPr>
          <p:cNvSpPr txBox="1"/>
          <p:nvPr/>
        </p:nvSpPr>
        <p:spPr>
          <a:xfrm>
            <a:off x="114354" y="6176312"/>
            <a:ext cx="36025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დაწესებულებებიდან მიღებული ინფორმაცია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07523" y="371930"/>
            <a:ext cx="5488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</a:rPr>
              <a:t>III </a:t>
            </a:r>
            <a:r>
              <a:rPr lang="ka-GE" sz="1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</a:rPr>
              <a:t>დონის დაწესებულებები</a:t>
            </a:r>
            <a:endParaRPr lang="en-US" sz="1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89623" y="746141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43,9%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82390" y="758818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13,3%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72993" y="777013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11,4%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65550" y="777012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44%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71593" y="769159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26,6%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42878" y="769161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18,4%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407025" y="762050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16,1%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2575403" y="1023140"/>
            <a:ext cx="43228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066885" y="1013919"/>
            <a:ext cx="286439" cy="922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8577486" y="1028094"/>
            <a:ext cx="286439" cy="922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464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4106946737"/>
              </p:ext>
            </p:extLst>
          </p:nvPr>
        </p:nvGraphicFramePr>
        <p:xfrm>
          <a:off x="103909" y="1399141"/>
          <a:ext cx="8942119" cy="4825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713128" y="-3200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91733" y="410921"/>
            <a:ext cx="7552267" cy="492412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NICU </a:t>
            </a:r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მონაცემები</a:t>
            </a:r>
            <a:r>
              <a:rPr lang="ka-GE" sz="2000" i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lang="nb-NO" sz="2000" i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69860" y="908046"/>
            <a:ext cx="5488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</a:rPr>
              <a:t>III </a:t>
            </a:r>
            <a:r>
              <a:rPr lang="ka-GE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</a:rPr>
              <a:t>დონის დაწესებულებები</a:t>
            </a:r>
            <a:endParaRPr lang="en-US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1BE36F-EF72-44E8-9DB5-AD04006056E4}"/>
              </a:ext>
            </a:extLst>
          </p:cNvPr>
          <p:cNvSpPr txBox="1"/>
          <p:nvPr/>
        </p:nvSpPr>
        <p:spPr>
          <a:xfrm>
            <a:off x="5714030" y="6466422"/>
            <a:ext cx="36025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დაწესებულებებიდან მიღებული ინფორმაცია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2317177" y="4131677"/>
            <a:ext cx="632298" cy="32411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ka-GE" sz="1100" b="1" dirty="0">
                <a:solidFill>
                  <a:srgbClr val="C00000"/>
                </a:solidFill>
              </a:rPr>
              <a:t>77%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3396979" y="4115151"/>
            <a:ext cx="632298" cy="35716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ka-GE" sz="1100" b="1" dirty="0">
                <a:solidFill>
                  <a:srgbClr val="C00000"/>
                </a:solidFill>
              </a:rPr>
              <a:t>96%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4574968" y="3461639"/>
            <a:ext cx="632298" cy="35019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ka-GE" sz="1100" b="1" dirty="0">
                <a:solidFill>
                  <a:srgbClr val="C00000"/>
                </a:solidFill>
              </a:rPr>
              <a:t>45%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12" name="TextBox 1"/>
          <p:cNvSpPr txBox="1"/>
          <p:nvPr/>
        </p:nvSpPr>
        <p:spPr>
          <a:xfrm>
            <a:off x="5714030" y="2134749"/>
            <a:ext cx="632298" cy="35019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ka-GE" sz="1100" b="1" dirty="0">
                <a:solidFill>
                  <a:srgbClr val="C00000"/>
                </a:solidFill>
              </a:rPr>
              <a:t>70%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13" name="TextBox 1"/>
          <p:cNvSpPr txBox="1"/>
          <p:nvPr/>
        </p:nvSpPr>
        <p:spPr>
          <a:xfrm>
            <a:off x="6798946" y="3684877"/>
            <a:ext cx="445916" cy="35019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ka-GE" sz="1100" b="1" dirty="0">
                <a:solidFill>
                  <a:srgbClr val="C00000"/>
                </a:solidFill>
              </a:rPr>
              <a:t>94%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14" name="TextBox 1"/>
          <p:cNvSpPr txBox="1"/>
          <p:nvPr/>
        </p:nvSpPr>
        <p:spPr>
          <a:xfrm>
            <a:off x="7964644" y="4131677"/>
            <a:ext cx="493556" cy="35019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ka-GE" sz="1100" b="1" dirty="0">
                <a:solidFill>
                  <a:srgbClr val="C00000"/>
                </a:solidFill>
              </a:rPr>
              <a:t>46%</a:t>
            </a:r>
            <a:endParaRPr lang="en-US" sz="11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5687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2277" y="0"/>
            <a:ext cx="7772400" cy="375138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III </a:t>
            </a:r>
            <a:r>
              <a:rPr lang="ka-GE" sz="1800" b="1" dirty="0">
                <a:solidFill>
                  <a:schemeClr val="bg1"/>
                </a:solidFill>
              </a:rPr>
              <a:t>დონის დაწესებულებების მიერ მაღალი რისკი მომსახურების % წილი</a:t>
            </a:r>
            <a:r>
              <a:rPr lang="en-US" sz="1800" b="1" dirty="0">
                <a:solidFill>
                  <a:srgbClr val="C00000"/>
                </a:solidFill>
              </a:rPr>
              <a:t/>
            </a:r>
            <a:br>
              <a:rPr lang="en-US" sz="1800" b="1" dirty="0">
                <a:solidFill>
                  <a:srgbClr val="C00000"/>
                </a:solidFill>
              </a:rPr>
            </a:br>
            <a:endParaRPr lang="en-US" sz="1800" dirty="0">
              <a:solidFill>
                <a:srgbClr val="C00000"/>
              </a:solidFill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104658101"/>
              </p:ext>
            </p:extLst>
          </p:nvPr>
        </p:nvGraphicFramePr>
        <p:xfrm>
          <a:off x="0" y="760164"/>
          <a:ext cx="9144000" cy="5277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0942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18" y="770208"/>
            <a:ext cx="9144000" cy="485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90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579F0DC-CBDD-47EB-92F1-F79E0C68BEC3}"/>
              </a:ext>
            </a:extLst>
          </p:cNvPr>
          <p:cNvSpPr txBox="1"/>
          <p:nvPr/>
        </p:nvSpPr>
        <p:spPr>
          <a:xfrm>
            <a:off x="3746273" y="-2483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5299E9-56D5-465F-A902-A1A5B6A40CD6}"/>
              </a:ext>
            </a:extLst>
          </p:cNvPr>
          <p:cNvSpPr/>
          <p:nvPr/>
        </p:nvSpPr>
        <p:spPr>
          <a:xfrm>
            <a:off x="2397968" y="497652"/>
            <a:ext cx="54267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a-GE" sz="1800" b="1" i="0" u="none" strike="noStrike" kern="1200" cap="none" spc="50" baseline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cs typeface="Arial"/>
                <a:sym typeface="Calibri"/>
              </a:defRPr>
            </a:pPr>
            <a:r>
              <a:rPr lang="ka-GE" b="1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sym typeface="Calibri"/>
              </a:rPr>
              <a:t>ახალშობილთა რეფერალის დიაგნოზები: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D9FE88-1D70-42B5-826F-BB91FE820588}"/>
              </a:ext>
            </a:extLst>
          </p:cNvPr>
          <p:cNvSpPr txBox="1"/>
          <p:nvPr/>
        </p:nvSpPr>
        <p:spPr>
          <a:xfrm>
            <a:off x="7075129" y="6164210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2985B6BC-E5EC-459A-B3CC-FB278A722D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9811201"/>
              </p:ext>
            </p:extLst>
          </p:nvPr>
        </p:nvGraphicFramePr>
        <p:xfrm>
          <a:off x="65314" y="755780"/>
          <a:ext cx="9078685" cy="5253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66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CE8B0D2-B1CD-4132-BFDA-C4967371DC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6239856"/>
              </p:ext>
            </p:extLst>
          </p:nvPr>
        </p:nvGraphicFramePr>
        <p:xfrm>
          <a:off x="214604" y="981238"/>
          <a:ext cx="8817429" cy="44797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579F0DC-CBDD-47EB-92F1-F79E0C68BEC3}"/>
              </a:ext>
            </a:extLst>
          </p:cNvPr>
          <p:cNvSpPr txBox="1"/>
          <p:nvPr/>
        </p:nvSpPr>
        <p:spPr>
          <a:xfrm>
            <a:off x="3746273" y="-2483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5299E9-56D5-465F-A902-A1A5B6A40CD6}"/>
              </a:ext>
            </a:extLst>
          </p:cNvPr>
          <p:cNvSpPr/>
          <p:nvPr/>
        </p:nvSpPr>
        <p:spPr>
          <a:xfrm>
            <a:off x="2705877" y="447424"/>
            <a:ext cx="47549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a-GE" sz="1800" b="1" i="0" u="none" strike="noStrike" kern="1200" cap="none" spc="50" baseline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cs typeface="Arial"/>
                <a:sym typeface="Calibri"/>
              </a:defRPr>
            </a:pPr>
            <a:r>
              <a:rPr lang="ka-GE" sz="2400" b="1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sym typeface="Calibri"/>
              </a:rPr>
              <a:t>დედათა რეფერალი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D9FE88-1D70-42B5-826F-BB91FE820588}"/>
              </a:ext>
            </a:extLst>
          </p:cNvPr>
          <p:cNvSpPr txBox="1"/>
          <p:nvPr/>
        </p:nvSpPr>
        <p:spPr>
          <a:xfrm>
            <a:off x="7075129" y="6164210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6298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579F0DC-CBDD-47EB-92F1-F79E0C68BEC3}"/>
              </a:ext>
            </a:extLst>
          </p:cNvPr>
          <p:cNvSpPr txBox="1"/>
          <p:nvPr/>
        </p:nvSpPr>
        <p:spPr>
          <a:xfrm>
            <a:off x="3746273" y="-2483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5299E9-56D5-465F-A902-A1A5B6A40CD6}"/>
              </a:ext>
            </a:extLst>
          </p:cNvPr>
          <p:cNvSpPr/>
          <p:nvPr/>
        </p:nvSpPr>
        <p:spPr>
          <a:xfrm>
            <a:off x="2397968" y="415817"/>
            <a:ext cx="62728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a-GE" sz="1800" b="1" i="0" u="none" strike="noStrike" kern="1200" cap="none" spc="50" baseline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cs typeface="Arial"/>
                <a:sym typeface="Calibri"/>
              </a:defRPr>
            </a:pPr>
            <a:r>
              <a:rPr lang="ka-GE" b="1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sym typeface="Calibri"/>
              </a:rPr>
              <a:t>დედათა რეფერალის დიაგნოზები: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D9FE88-1D70-42B5-826F-BB91FE820588}"/>
              </a:ext>
            </a:extLst>
          </p:cNvPr>
          <p:cNvSpPr txBox="1"/>
          <p:nvPr/>
        </p:nvSpPr>
        <p:spPr>
          <a:xfrm>
            <a:off x="7075129" y="6164210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2985B6BC-E5EC-459A-B3CC-FB278A722D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8169536"/>
              </p:ext>
            </p:extLst>
          </p:nvPr>
        </p:nvGraphicFramePr>
        <p:xfrm>
          <a:off x="65314" y="755780"/>
          <a:ext cx="9078685" cy="5253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9127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9124DF-8E17-48E3-9F26-A537F49BA6C8}"/>
              </a:ext>
            </a:extLst>
          </p:cNvPr>
          <p:cNvSpPr txBox="1"/>
          <p:nvPr/>
        </p:nvSpPr>
        <p:spPr>
          <a:xfrm>
            <a:off x="154236" y="352540"/>
            <a:ext cx="8989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2400" b="1" i="1" dirty="0">
                <a:solidFill>
                  <a:srgbClr val="134F5C"/>
                </a:solidFill>
              </a:rPr>
              <a:t>მკვდრადშობადობისა და ნეონატალური სიკვდილობის მაჩვენებლები</a:t>
            </a:r>
            <a:endParaRPr lang="en-GB" sz="2400" b="1" i="1" dirty="0">
              <a:solidFill>
                <a:srgbClr val="134F5C"/>
              </a:solidFill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2A7A4E60-97CF-46F1-A6C8-2CFE48EDCB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7656722"/>
              </p:ext>
            </p:extLst>
          </p:nvPr>
        </p:nvGraphicFramePr>
        <p:xfrm>
          <a:off x="0" y="1248149"/>
          <a:ext cx="9144000" cy="4660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ECDB9E9-290E-47C7-BA70-3E191E19E2C1}"/>
              </a:ext>
            </a:extLst>
          </p:cNvPr>
          <p:cNvSpPr txBox="1"/>
          <p:nvPr/>
        </p:nvSpPr>
        <p:spPr>
          <a:xfrm>
            <a:off x="2684093" y="5908284"/>
            <a:ext cx="4784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dirty="0">
                <a:solidFill>
                  <a:schemeClr val="bg2"/>
                </a:solidFill>
              </a:rPr>
              <a:t>წყარო</a:t>
            </a:r>
            <a:r>
              <a:rPr lang="ka-GE" sz="1200" dirty="0">
                <a:solidFill>
                  <a:srgbClr val="14443B"/>
                </a:solidFill>
              </a:rPr>
              <a:t>: საქსტატი, N</a:t>
            </a:r>
            <a:r>
              <a:rPr lang="en-US" sz="1200" dirty="0">
                <a:solidFill>
                  <a:srgbClr val="14443B"/>
                </a:solidFill>
              </a:rPr>
              <a:t>CDC </a:t>
            </a:r>
            <a:r>
              <a:rPr lang="ka-GE" sz="1200" dirty="0">
                <a:solidFill>
                  <a:srgbClr val="14443B"/>
                </a:solidFill>
              </a:rPr>
              <a:t>, დაბადების რეგისტრი (2018)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80580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 txBox="1">
            <a:spLocks noGrp="1"/>
          </p:cNvSpPr>
          <p:nvPr>
            <p:ph type="title"/>
          </p:nvPr>
        </p:nvSpPr>
        <p:spPr>
          <a:xfrm>
            <a:off x="1619480" y="389126"/>
            <a:ext cx="7524519" cy="430857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r>
              <a:rPr lang="ka-GE" sz="1600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მკვდრადშობადობა</a:t>
            </a:r>
            <a:endParaRPr sz="1600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38" name="Shape 338"/>
          <p:cNvSpPr txBox="1"/>
          <p:nvPr/>
        </p:nvSpPr>
        <p:spPr>
          <a:xfrm>
            <a:off x="2144425" y="5761175"/>
            <a:ext cx="6381600" cy="7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339" name="Shape 339"/>
          <p:cNvSpPr txBox="1"/>
          <p:nvPr/>
        </p:nvSpPr>
        <p:spPr>
          <a:xfrm>
            <a:off x="7191945" y="1527346"/>
            <a:ext cx="756819" cy="421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800" b="1" i="1" dirty="0">
                <a:solidFill>
                  <a:srgbClr val="4F81BD">
                    <a:lumMod val="50000"/>
                  </a:srgbClr>
                </a:solidFill>
                <a:latin typeface="Sylfaen" panose="010A0502050306030303" pitchFamily="18" charset="0"/>
              </a:rPr>
              <a:t>438</a:t>
            </a:r>
            <a:endParaRPr sz="1800" b="1" i="1" dirty="0">
              <a:solidFill>
                <a:srgbClr val="4F81BD">
                  <a:lumMod val="50000"/>
                </a:srgbClr>
              </a:solidFill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407118538"/>
              </p:ext>
            </p:extLst>
          </p:nvPr>
        </p:nvGraphicFramePr>
        <p:xfrm>
          <a:off x="225778" y="1745571"/>
          <a:ext cx="8816622" cy="42683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359267" y="6538639"/>
            <a:ext cx="6525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rgbClr val="2A2EE2"/>
                </a:solidFill>
              </a:rPr>
              <a:t>წყარო</a:t>
            </a:r>
            <a:r>
              <a:rPr lang="ka-GE" dirty="0"/>
              <a:t>:</a:t>
            </a:r>
            <a:r>
              <a:rPr lang="en-US" dirty="0"/>
              <a:t> </a:t>
            </a:r>
            <a:r>
              <a:rPr lang="en-US" sz="1050" dirty="0"/>
              <a:t>Death Registry</a:t>
            </a:r>
          </a:p>
          <a:p>
            <a:r>
              <a:rPr lang="ka-GE" dirty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89592" y="0"/>
            <a:ext cx="496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შედეგის ინდიკატორი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09786" y="2219741"/>
            <a:ext cx="6389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24%</a:t>
            </a:r>
          </a:p>
        </p:txBody>
      </p:sp>
      <p:sp>
        <p:nvSpPr>
          <p:cNvPr id="10" name="Shape 339"/>
          <p:cNvSpPr txBox="1"/>
          <p:nvPr/>
        </p:nvSpPr>
        <p:spPr>
          <a:xfrm>
            <a:off x="4528692" y="1551863"/>
            <a:ext cx="756819" cy="421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ka-GE" sz="1800" b="1" i="1" dirty="0">
                <a:solidFill>
                  <a:srgbClr val="4F81BD">
                    <a:lumMod val="50000"/>
                  </a:srgbClr>
                </a:solidFill>
                <a:latin typeface="Sylfaen" panose="010A0502050306030303" pitchFamily="18" charset="0"/>
              </a:rPr>
              <a:t>506</a:t>
            </a:r>
            <a:endParaRPr sz="1800" b="1" i="1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11" name="Shape 339"/>
          <p:cNvSpPr txBox="1"/>
          <p:nvPr/>
        </p:nvSpPr>
        <p:spPr>
          <a:xfrm>
            <a:off x="1766015" y="1567408"/>
            <a:ext cx="756819" cy="421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sz="1800" b="1" i="1" dirty="0">
                <a:solidFill>
                  <a:srgbClr val="4F81BD">
                    <a:lumMod val="50000"/>
                  </a:srgbClr>
                </a:solidFill>
              </a:rPr>
              <a:t>558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344" y="913445"/>
            <a:ext cx="8957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360"/>
              </a:spcBef>
            </a:pPr>
            <a:r>
              <a:rPr lang="ka-GE" b="1" dirty="0">
                <a:solidFill>
                  <a:srgbClr val="2C9492"/>
                </a:solidFill>
              </a:rPr>
              <a:t>დადებითი დინამიკაა მაღალი წონის ახალშობილთა მკვდრადშობადობის </a:t>
            </a:r>
            <a:r>
              <a:rPr lang="ka-GE" b="1" dirty="0" smtClean="0">
                <a:solidFill>
                  <a:srgbClr val="2C9492"/>
                </a:solidFill>
              </a:rPr>
              <a:t>შემცირების თვალსაზრისით  2016-60,6</a:t>
            </a:r>
            <a:r>
              <a:rPr lang="ka-GE" b="1" dirty="0">
                <a:solidFill>
                  <a:srgbClr val="2C9492"/>
                </a:solidFill>
              </a:rPr>
              <a:t>%, 2017-57%, 2018-52% საყურადღებოა: 1500-2500 და 2500 მეტი </a:t>
            </a:r>
            <a:r>
              <a:rPr lang="ka-GE" b="1" dirty="0" smtClean="0">
                <a:solidFill>
                  <a:srgbClr val="2C9492"/>
                </a:solidFill>
              </a:rPr>
              <a:t>მკვდრადშობილთა </a:t>
            </a:r>
            <a:r>
              <a:rPr lang="ka-GE" b="1" dirty="0">
                <a:solidFill>
                  <a:srgbClr val="2C9492"/>
                </a:solidFill>
              </a:rPr>
              <a:t>41</a:t>
            </a:r>
            <a:r>
              <a:rPr lang="ka-GE" b="1" dirty="0" smtClean="0">
                <a:solidFill>
                  <a:srgbClr val="2C9492"/>
                </a:solidFill>
              </a:rPr>
              <a:t>%!</a:t>
            </a:r>
            <a:endParaRPr lang="ka-GE" b="1" dirty="0">
              <a:solidFill>
                <a:srgbClr val="2C94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38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436766215"/>
              </p:ext>
            </p:extLst>
          </p:nvPr>
        </p:nvGraphicFramePr>
        <p:xfrm>
          <a:off x="4489938" y="870196"/>
          <a:ext cx="4654062" cy="5170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898435521"/>
              </p:ext>
            </p:extLst>
          </p:nvPr>
        </p:nvGraphicFramePr>
        <p:xfrm>
          <a:off x="145752" y="758458"/>
          <a:ext cx="4344186" cy="5332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256749" y="6102237"/>
            <a:ext cx="4763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rgbClr val="2A2EE2"/>
                </a:solidFill>
              </a:rPr>
              <a:t>წყარო: </a:t>
            </a:r>
            <a:r>
              <a:rPr lang="en-US" b="1" dirty="0">
                <a:solidFill>
                  <a:schemeClr val="tx1"/>
                </a:solidFill>
              </a:rPr>
              <a:t>Death Registry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96927" y="0"/>
            <a:ext cx="496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შედეგის ინდიკატორი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hape 335"/>
          <p:cNvSpPr txBox="1">
            <a:spLocks/>
          </p:cNvSpPr>
          <p:nvPr/>
        </p:nvSpPr>
        <p:spPr>
          <a:xfrm>
            <a:off x="1603023" y="389126"/>
            <a:ext cx="7540977" cy="430857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1600" i="1">
                <a:solidFill>
                  <a:schemeClr val="bg1"/>
                </a:solidFill>
                <a:latin typeface="Arial"/>
                <a:ea typeface="Arial"/>
                <a:cs typeface="Arial"/>
              </a:rPr>
              <a:t>მკვდრადშობადობა</a:t>
            </a:r>
            <a:endParaRPr lang="ka-GE" sz="1600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50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90837848"/>
              </p:ext>
            </p:extLst>
          </p:nvPr>
        </p:nvGraphicFramePr>
        <p:xfrm>
          <a:off x="-94647" y="819983"/>
          <a:ext cx="4825945" cy="519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38770222"/>
              </p:ext>
            </p:extLst>
          </p:nvPr>
        </p:nvGraphicFramePr>
        <p:xfrm>
          <a:off x="4732106" y="850744"/>
          <a:ext cx="4353269" cy="5132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683022" y="6152444"/>
            <a:ext cx="4461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rgbClr val="2A2EE2"/>
                </a:solidFill>
              </a:rPr>
              <a:t>წყარო: </a:t>
            </a:r>
            <a:r>
              <a:rPr lang="en-US" b="1" dirty="0">
                <a:solidFill>
                  <a:schemeClr val="tx1"/>
                </a:solidFill>
              </a:rPr>
              <a:t>Death Registry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16767" y="19794"/>
            <a:ext cx="496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შედეგის ინდიკატორი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hape 335"/>
          <p:cNvSpPr txBox="1">
            <a:spLocks/>
          </p:cNvSpPr>
          <p:nvPr/>
        </p:nvSpPr>
        <p:spPr>
          <a:xfrm>
            <a:off x="1603022" y="389126"/>
            <a:ext cx="7540977" cy="430857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1600" i="1">
                <a:solidFill>
                  <a:schemeClr val="bg1"/>
                </a:solidFill>
                <a:latin typeface="Arial"/>
                <a:ea typeface="Arial"/>
                <a:cs typeface="Arial"/>
              </a:rPr>
              <a:t>მკვდრადშობადობა</a:t>
            </a:r>
            <a:endParaRPr lang="ka-GE" sz="1600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52370" y="904438"/>
            <a:ext cx="43540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b="1" dirty="0">
                <a:solidFill>
                  <a:srgbClr val="C00000"/>
                </a:solidFill>
              </a:rPr>
              <a:t>ინტრანატალური სიკვდილის  </a:t>
            </a:r>
            <a:r>
              <a:rPr lang="ka-GE" b="1" dirty="0" smtClean="0">
                <a:solidFill>
                  <a:srgbClr val="C00000"/>
                </a:solidFill>
              </a:rPr>
              <a:t>54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ka-GE" b="1" dirty="0" smtClean="0">
                <a:solidFill>
                  <a:srgbClr val="C00000"/>
                </a:solidFill>
              </a:rPr>
              <a:t>შემთხვევა(2017</a:t>
            </a:r>
            <a:r>
              <a:rPr lang="ka-GE" dirty="0"/>
              <a:t>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732106" y="881508"/>
            <a:ext cx="43540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b="1" dirty="0" smtClean="0">
                <a:solidFill>
                  <a:srgbClr val="C00000"/>
                </a:solidFill>
              </a:rPr>
              <a:t>ინტრანატალური </a:t>
            </a:r>
            <a:r>
              <a:rPr lang="ka-GE" b="1" dirty="0">
                <a:solidFill>
                  <a:srgbClr val="C00000"/>
                </a:solidFill>
              </a:rPr>
              <a:t>სიკვდილის  </a:t>
            </a:r>
            <a:r>
              <a:rPr lang="ka-GE" b="1" dirty="0" smtClean="0">
                <a:solidFill>
                  <a:srgbClr val="C00000"/>
                </a:solidFill>
              </a:rPr>
              <a:t>64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ka-GE" b="1" dirty="0" smtClean="0">
                <a:solidFill>
                  <a:srgbClr val="C00000"/>
                </a:solidFill>
              </a:rPr>
              <a:t>შემთხვევა(2018</a:t>
            </a:r>
            <a:r>
              <a:rPr lang="ka-GE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97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1854C7F-49C5-40D0-9A70-C2B60D3ABD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8097105"/>
              </p:ext>
            </p:extLst>
          </p:nvPr>
        </p:nvGraphicFramePr>
        <p:xfrm>
          <a:off x="-149290" y="982133"/>
          <a:ext cx="9293290" cy="5045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36FB80C-9238-4BE1-BAF9-6433407CD503}"/>
              </a:ext>
            </a:extLst>
          </p:cNvPr>
          <p:cNvSpPr txBox="1"/>
          <p:nvPr/>
        </p:nvSpPr>
        <p:spPr>
          <a:xfrm>
            <a:off x="4116767" y="19794"/>
            <a:ext cx="496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შედეგის ინდიკატორი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hape 335">
            <a:extLst>
              <a:ext uri="{FF2B5EF4-FFF2-40B4-BE49-F238E27FC236}">
                <a16:creationId xmlns:a16="http://schemas.microsoft.com/office/drawing/2014/main" id="{205B8872-7851-4D98-9BBD-59BED8B13A5B}"/>
              </a:ext>
            </a:extLst>
          </p:cNvPr>
          <p:cNvSpPr txBox="1">
            <a:spLocks/>
          </p:cNvSpPr>
          <p:nvPr/>
        </p:nvSpPr>
        <p:spPr>
          <a:xfrm>
            <a:off x="1603022" y="389126"/>
            <a:ext cx="7540977" cy="430857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1600" i="1">
                <a:solidFill>
                  <a:schemeClr val="bg1"/>
                </a:solidFill>
                <a:latin typeface="Arial"/>
                <a:ea typeface="Arial"/>
                <a:cs typeface="Arial"/>
              </a:rPr>
              <a:t>მკვდრადშობადობა</a:t>
            </a:r>
            <a:endParaRPr lang="ka-GE" sz="1600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04D79A-3B7E-428A-B44B-0E39092F4078}"/>
              </a:ext>
            </a:extLst>
          </p:cNvPr>
          <p:cNvSpPr txBox="1"/>
          <p:nvPr/>
        </p:nvSpPr>
        <p:spPr>
          <a:xfrm>
            <a:off x="7075128" y="6125894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6991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1854C7F-49C5-40D0-9A70-C2B60D3ABD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2429997"/>
              </p:ext>
            </p:extLst>
          </p:nvPr>
        </p:nvGraphicFramePr>
        <p:xfrm>
          <a:off x="329937" y="848412"/>
          <a:ext cx="8626775" cy="50456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21DE238-B383-44A8-A80E-613E95E9C9D7}"/>
              </a:ext>
            </a:extLst>
          </p:cNvPr>
          <p:cNvSpPr txBox="1"/>
          <p:nvPr/>
        </p:nvSpPr>
        <p:spPr>
          <a:xfrm>
            <a:off x="7979050" y="3945031"/>
            <a:ext cx="735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/>
              <a:t>13.7</a:t>
            </a:r>
            <a:r>
              <a:rPr lang="ka-GE" dirty="0"/>
              <a:t>%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662ADE-E0D7-442F-ABDC-E0626FAF802F}"/>
              </a:ext>
            </a:extLst>
          </p:cNvPr>
          <p:cNvSpPr txBox="1"/>
          <p:nvPr/>
        </p:nvSpPr>
        <p:spPr>
          <a:xfrm>
            <a:off x="6432567" y="4307844"/>
            <a:ext cx="735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/>
              <a:t>25%</a:t>
            </a:r>
            <a:endParaRPr lang="en-GB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48861E-6BBE-438A-85B6-47271E201000}"/>
              </a:ext>
            </a:extLst>
          </p:cNvPr>
          <p:cNvSpPr txBox="1"/>
          <p:nvPr/>
        </p:nvSpPr>
        <p:spPr>
          <a:xfrm>
            <a:off x="4767155" y="4000067"/>
            <a:ext cx="735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/>
              <a:t>23%</a:t>
            </a:r>
            <a:endParaRPr lang="en-GB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E81E81-3159-471F-90B7-32D1DAC153F4}"/>
              </a:ext>
            </a:extLst>
          </p:cNvPr>
          <p:cNvSpPr txBox="1"/>
          <p:nvPr/>
        </p:nvSpPr>
        <p:spPr>
          <a:xfrm>
            <a:off x="3101742" y="4406698"/>
            <a:ext cx="735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/>
              <a:t>23</a:t>
            </a:r>
            <a:r>
              <a:rPr lang="ka-GE" dirty="0"/>
              <a:t>%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6FB80C-9238-4BE1-BAF9-6433407CD503}"/>
              </a:ext>
            </a:extLst>
          </p:cNvPr>
          <p:cNvSpPr txBox="1"/>
          <p:nvPr/>
        </p:nvSpPr>
        <p:spPr>
          <a:xfrm>
            <a:off x="4116767" y="19794"/>
            <a:ext cx="496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შედეგის ინდიკატორი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hape 335">
            <a:extLst>
              <a:ext uri="{FF2B5EF4-FFF2-40B4-BE49-F238E27FC236}">
                <a16:creationId xmlns:a16="http://schemas.microsoft.com/office/drawing/2014/main" id="{205B8872-7851-4D98-9BBD-59BED8B13A5B}"/>
              </a:ext>
            </a:extLst>
          </p:cNvPr>
          <p:cNvSpPr txBox="1">
            <a:spLocks/>
          </p:cNvSpPr>
          <p:nvPr/>
        </p:nvSpPr>
        <p:spPr>
          <a:xfrm>
            <a:off x="1603022" y="389126"/>
            <a:ext cx="7540977" cy="430857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1600" i="1">
                <a:solidFill>
                  <a:schemeClr val="bg1"/>
                </a:solidFill>
                <a:latin typeface="Arial"/>
                <a:ea typeface="Arial"/>
                <a:cs typeface="Arial"/>
              </a:rPr>
              <a:t>მკვდრადშობადობა</a:t>
            </a:r>
            <a:endParaRPr lang="ka-GE" sz="1600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04D79A-3B7E-428A-B44B-0E39092F4078}"/>
              </a:ext>
            </a:extLst>
          </p:cNvPr>
          <p:cNvSpPr txBox="1"/>
          <p:nvPr/>
        </p:nvSpPr>
        <p:spPr>
          <a:xfrm>
            <a:off x="7075128" y="6125894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0165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1919967320"/>
              </p:ext>
            </p:extLst>
          </p:nvPr>
        </p:nvGraphicFramePr>
        <p:xfrm>
          <a:off x="-1" y="495759"/>
          <a:ext cx="9033831" cy="5541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Arrow Connector 7"/>
          <p:cNvCxnSpPr/>
          <p:nvPr/>
        </p:nvCxnSpPr>
        <p:spPr>
          <a:xfrm flipH="1" flipV="1">
            <a:off x="2150383" y="4988742"/>
            <a:ext cx="700892" cy="104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2282584" y="4591565"/>
            <a:ext cx="700892" cy="104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2282584" y="4169313"/>
            <a:ext cx="700892" cy="104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2851275" y="2339851"/>
            <a:ext cx="700892" cy="104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066163" y="6550223"/>
            <a:ext cx="49025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>
                <a:solidFill>
                  <a:srgbClr val="2A2EE2"/>
                </a:solidFill>
              </a:rPr>
              <a:t>წყარო:</a:t>
            </a:r>
            <a:r>
              <a:rPr lang="en-US" sz="1100" dirty="0">
                <a:solidFill>
                  <a:schemeClr val="tx1"/>
                </a:solidFill>
              </a:rPr>
              <a:t>UNICEF GLOBAL DATABASES</a:t>
            </a:r>
            <a:r>
              <a:rPr lang="ka-GE" sz="1100" dirty="0">
                <a:solidFill>
                  <a:schemeClr val="tx1"/>
                </a:solidFill>
              </a:rPr>
              <a:t>-</a:t>
            </a:r>
            <a:r>
              <a:rPr lang="en-US" sz="1100" dirty="0">
                <a:solidFill>
                  <a:schemeClr val="tx1"/>
                </a:solidFill>
              </a:rPr>
              <a:t>Child Mortality Estimates</a:t>
            </a:r>
            <a:r>
              <a:rPr lang="ka-GE" sz="1100" dirty="0">
                <a:solidFill>
                  <a:schemeClr val="tx1"/>
                </a:solidFill>
              </a:rPr>
              <a:t> (2015)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27092" y="26847"/>
            <a:ext cx="46821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ნეონატალური სიკვდილობის ტენდენცია მსოფლიოში</a:t>
            </a:r>
            <a:endParaRPr lang="en-US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66163" y="1485510"/>
            <a:ext cx="11867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100" dirty="0"/>
              <a:t>2017 წელი</a:t>
            </a:r>
            <a:endParaRPr lang="en-US" sz="1100" dirty="0"/>
          </a:p>
        </p:txBody>
      </p:sp>
      <p:sp>
        <p:nvSpPr>
          <p:cNvPr id="4" name="Rectangle 3"/>
          <p:cNvSpPr/>
          <p:nvPr/>
        </p:nvSpPr>
        <p:spPr>
          <a:xfrm>
            <a:off x="4202350" y="1324374"/>
            <a:ext cx="920493" cy="1611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1200" dirty="0"/>
              <a:t>2018 წელი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258217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438465721"/>
              </p:ext>
            </p:extLst>
          </p:nvPr>
        </p:nvGraphicFramePr>
        <p:xfrm>
          <a:off x="220339" y="649994"/>
          <a:ext cx="8637224" cy="5299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7924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953914022"/>
              </p:ext>
            </p:extLst>
          </p:nvPr>
        </p:nvGraphicFramePr>
        <p:xfrm>
          <a:off x="110169" y="535373"/>
          <a:ext cx="9033831" cy="5541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825824" y="23536"/>
            <a:ext cx="5012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ნეონატალური სიკვდილობის ტენდენცია საქართველოში</a:t>
            </a:r>
            <a:endParaRPr lang="en-US" b="1" dirty="0">
              <a:solidFill>
                <a:srgbClr val="1F497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277925" y="720675"/>
            <a:ext cx="1054237" cy="341523"/>
          </a:xfrm>
          <a:prstGeom prst="roundRect">
            <a:avLst/>
          </a:prstGeom>
          <a:solidFill>
            <a:srgbClr val="C1EDE5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b="1" dirty="0">
                <a:solidFill>
                  <a:srgbClr val="14443B"/>
                </a:solidFill>
              </a:rPr>
              <a:t>სამიზნე</a:t>
            </a:r>
            <a:endParaRPr lang="en-US" b="1" dirty="0">
              <a:solidFill>
                <a:srgbClr val="14443B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 rot="10800000">
            <a:off x="3669030" y="720675"/>
            <a:ext cx="352539" cy="299291"/>
          </a:xfrm>
          <a:prstGeom prst="rightArrow">
            <a:avLst/>
          </a:prstGeom>
          <a:solidFill>
            <a:srgbClr val="C1EDE5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14443B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78609" y="6280919"/>
            <a:ext cx="29094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წყარო: </a:t>
            </a:r>
            <a:r>
              <a:rPr lang="ka-GE" sz="1050" dirty="0">
                <a:hlinkClick r:id="rId3"/>
              </a:rPr>
              <a:t>სტატისტიკური ცნობარი </a:t>
            </a:r>
            <a:r>
              <a:rPr lang="ka-GE" sz="1050" dirty="0"/>
              <a:t>,</a:t>
            </a:r>
            <a:r>
              <a:rPr lang="en-US" sz="1050" dirty="0"/>
              <a:t>NCDC</a:t>
            </a:r>
            <a:endParaRPr lang="ka-GE" sz="1050" dirty="0"/>
          </a:p>
          <a:p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7515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580069353"/>
              </p:ext>
            </p:extLst>
          </p:nvPr>
        </p:nvGraphicFramePr>
        <p:xfrm>
          <a:off x="160506" y="1191962"/>
          <a:ext cx="8697686" cy="4350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489592" y="0"/>
            <a:ext cx="496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შედეგის ინდიკატორი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Shape 239">
            <a:extLst>
              <a:ext uri="{FF2B5EF4-FFF2-40B4-BE49-F238E27FC236}">
                <a16:creationId xmlns:a16="http://schemas.microsoft.com/office/drawing/2014/main" id="{23556652-BDE7-48E6-AE90-A0A6C976F78F}"/>
              </a:ext>
            </a:extLst>
          </p:cNvPr>
          <p:cNvSpPr txBox="1">
            <a:spLocks/>
          </p:cNvSpPr>
          <p:nvPr/>
        </p:nvSpPr>
        <p:spPr>
          <a:xfrm>
            <a:off x="1593167" y="450617"/>
            <a:ext cx="7550833" cy="492412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/>
            <a:r>
              <a:rPr lang="ka-GE" sz="2000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                    ნეონატალური სიკვდილიანობა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CDB9E9-290E-47C7-BA70-3E191E19E2C1}"/>
              </a:ext>
            </a:extLst>
          </p:cNvPr>
          <p:cNvSpPr txBox="1"/>
          <p:nvPr/>
        </p:nvSpPr>
        <p:spPr>
          <a:xfrm>
            <a:off x="2878646" y="5791552"/>
            <a:ext cx="4784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dirty="0">
                <a:solidFill>
                  <a:schemeClr val="bg2"/>
                </a:solidFill>
              </a:rPr>
              <a:t>წყარო</a:t>
            </a:r>
            <a:r>
              <a:rPr lang="ka-GE" sz="1200" dirty="0">
                <a:solidFill>
                  <a:srgbClr val="14443B"/>
                </a:solidFill>
              </a:rPr>
              <a:t>: საქსტატი, დაბადების რეგისტრი (2018)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99624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158426459"/>
              </p:ext>
            </p:extLst>
          </p:nvPr>
        </p:nvGraphicFramePr>
        <p:xfrm>
          <a:off x="1275643" y="1355076"/>
          <a:ext cx="6852357" cy="4494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1"/>
          <p:cNvSpPr txBox="1"/>
          <p:nvPr/>
        </p:nvSpPr>
        <p:spPr>
          <a:xfrm>
            <a:off x="1994052" y="884195"/>
            <a:ext cx="2677099" cy="64999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a-GE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2017 წელს დაფიქსირდა  238  შემთხვევა</a:t>
            </a:r>
            <a:endParaRPr lang="en-US" sz="11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5258517" y="879719"/>
            <a:ext cx="2677099" cy="64999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a-GE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2018 წელს დაფიქსირდა  166 შემთხვევა</a:t>
            </a:r>
            <a:endParaRPr lang="en-US" sz="11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-209322" y="6141208"/>
            <a:ext cx="3800819" cy="54667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a-GE" sz="1100" b="1" dirty="0">
                <a:solidFill>
                  <a:schemeClr val="tx1"/>
                </a:solidFill>
              </a:rPr>
              <a:t>2017 და 2018 წლებში გვაქვს 2-2% შეუვსებელი მონაცემებისა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8" name="Shape 354"/>
          <p:cNvSpPr txBox="1">
            <a:spLocks/>
          </p:cNvSpPr>
          <p:nvPr/>
        </p:nvSpPr>
        <p:spPr>
          <a:xfrm>
            <a:off x="1616624" y="379467"/>
            <a:ext cx="7552266" cy="430857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1600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ადრეული ნეონატალური სიკვდილობა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89592" y="0"/>
            <a:ext cx="496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შედეგის ინდიკატორი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83022" y="6152444"/>
            <a:ext cx="4461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rgbClr val="2A2EE2"/>
                </a:solidFill>
              </a:rPr>
              <a:t>წყარო: </a:t>
            </a:r>
            <a:r>
              <a:rPr lang="en-US" b="1" dirty="0">
                <a:solidFill>
                  <a:schemeClr val="tx1"/>
                </a:solidFill>
              </a:rPr>
              <a:t>Death Registry</a:t>
            </a:r>
          </a:p>
        </p:txBody>
      </p:sp>
    </p:spTree>
    <p:extLst>
      <p:ext uri="{BB962C8B-B14F-4D97-AF65-F5344CB8AC3E}">
        <p14:creationId xmlns:p14="http://schemas.microsoft.com/office/powerpoint/2010/main" val="215019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54"/>
          <p:cNvSpPr txBox="1">
            <a:spLocks/>
          </p:cNvSpPr>
          <p:nvPr/>
        </p:nvSpPr>
        <p:spPr>
          <a:xfrm>
            <a:off x="1591734" y="369332"/>
            <a:ext cx="7552266" cy="677078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1600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ადრეული ნეონატალური სიკვდილობის სტრუქტურა დაბადებიდან 24, 48 და 72 საათზე მეტი დროის განმავლობაში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89592" y="0"/>
            <a:ext cx="496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შედეგის ინდიკატორი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394498217"/>
              </p:ext>
            </p:extLst>
          </p:nvPr>
        </p:nvGraphicFramePr>
        <p:xfrm>
          <a:off x="1024569" y="1211855"/>
          <a:ext cx="7689773" cy="4428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55192" y="5432359"/>
            <a:ext cx="5012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600" b="1" dirty="0" smtClean="0">
                <a:solidFill>
                  <a:srgbClr val="C00000"/>
                </a:solidFill>
              </a:rPr>
              <a:t>12 სააში 2/3-ს პრინციპი დარღვეულია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59278" y="6147412"/>
            <a:ext cx="35446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en-US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https://news.nationalgeographic.com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2256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341349939"/>
              </p:ext>
            </p:extLst>
          </p:nvPr>
        </p:nvGraphicFramePr>
        <p:xfrm>
          <a:off x="869244" y="1311007"/>
          <a:ext cx="7428089" cy="4538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hape 354"/>
          <p:cNvSpPr txBox="1">
            <a:spLocks/>
          </p:cNvSpPr>
          <p:nvPr/>
        </p:nvSpPr>
        <p:spPr>
          <a:xfrm>
            <a:off x="1591734" y="360239"/>
            <a:ext cx="7552266" cy="430857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1600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გვიანი ნეონატალური სიკვდილობა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26064" y="950196"/>
            <a:ext cx="1729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chemeClr val="tx1"/>
                </a:solidFill>
              </a:rPr>
              <a:t>124 შემთხვევა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18198" y="889243"/>
            <a:ext cx="1729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chemeClr val="tx1"/>
                </a:solidFill>
              </a:rPr>
              <a:t>88 შემთხვევა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89592" y="0"/>
            <a:ext cx="496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შედეგის ინდიკატორი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83022" y="6152444"/>
            <a:ext cx="4461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rgbClr val="2A2EE2"/>
                </a:solidFill>
              </a:rPr>
              <a:t>წყარო: </a:t>
            </a:r>
            <a:r>
              <a:rPr lang="en-US" b="1" dirty="0">
                <a:solidFill>
                  <a:schemeClr val="tx1"/>
                </a:solidFill>
              </a:rPr>
              <a:t>Death Registry</a:t>
            </a:r>
          </a:p>
        </p:txBody>
      </p:sp>
    </p:spTree>
    <p:extLst>
      <p:ext uri="{BB962C8B-B14F-4D97-AF65-F5344CB8AC3E}">
        <p14:creationId xmlns:p14="http://schemas.microsoft.com/office/powerpoint/2010/main" val="159969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86254744"/>
              </p:ext>
            </p:extLst>
          </p:nvPr>
        </p:nvGraphicFramePr>
        <p:xfrm>
          <a:off x="1147864" y="1332689"/>
          <a:ext cx="7295745" cy="4293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547431" y="0"/>
            <a:ext cx="5001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შედეგის ინდიკატორი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97445" y="447153"/>
            <a:ext cx="7546555" cy="615553"/>
          </a:xfrm>
          <a:prstGeom prst="rect">
            <a:avLst/>
          </a:prstGeom>
          <a:solidFill>
            <a:srgbClr val="03AA9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დედათა სიკვდილიანობა/100 000 ცოცხლადშობილზე</a:t>
            </a:r>
          </a:p>
          <a:p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83022" y="6152444"/>
            <a:ext cx="4461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rgbClr val="2A2EE2"/>
                </a:solidFill>
              </a:rPr>
              <a:t>წყარო: </a:t>
            </a:r>
            <a:r>
              <a:rPr lang="en-US" b="1" dirty="0">
                <a:solidFill>
                  <a:schemeClr val="tx1"/>
                </a:solidFill>
              </a:rPr>
              <a:t>Death Registry</a:t>
            </a:r>
          </a:p>
        </p:txBody>
      </p:sp>
    </p:spTree>
    <p:extLst>
      <p:ext uri="{BB962C8B-B14F-4D97-AF65-F5344CB8AC3E}">
        <p14:creationId xmlns:p14="http://schemas.microsoft.com/office/powerpoint/2010/main" val="309209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807741106"/>
              </p:ext>
            </p:extLst>
          </p:nvPr>
        </p:nvGraphicFramePr>
        <p:xfrm>
          <a:off x="-1" y="495759"/>
          <a:ext cx="9033831" cy="5541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825824" y="23536"/>
            <a:ext cx="5012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დედათა სიკვდილობის ტენდენცია საქართველოში</a:t>
            </a:r>
            <a:endParaRPr lang="en-US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070731" y="834224"/>
            <a:ext cx="892366" cy="341523"/>
          </a:xfrm>
          <a:prstGeom prst="roundRect">
            <a:avLst/>
          </a:prstGeom>
          <a:solidFill>
            <a:srgbClr val="C1EDE5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b="1" dirty="0">
                <a:solidFill>
                  <a:srgbClr val="14443B"/>
                </a:solidFill>
              </a:rPr>
              <a:t>სამიზნე</a:t>
            </a:r>
            <a:endParaRPr lang="en-US" b="1" dirty="0">
              <a:solidFill>
                <a:srgbClr val="14443B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 rot="10800000">
            <a:off x="3804787" y="873526"/>
            <a:ext cx="265944" cy="299291"/>
          </a:xfrm>
          <a:prstGeom prst="rightArrow">
            <a:avLst/>
          </a:prstGeom>
          <a:solidFill>
            <a:srgbClr val="C1EDE5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14443B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78609" y="6280919"/>
            <a:ext cx="29094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dirty="0">
                <a:hlinkClick r:id="rId4"/>
              </a:rPr>
              <a:t>სტატისტიკური ცნობარი </a:t>
            </a:r>
            <a:r>
              <a:rPr lang="ka-GE" sz="1050" dirty="0"/>
              <a:t>,</a:t>
            </a:r>
            <a:r>
              <a:rPr lang="en-US" sz="1050" dirty="0"/>
              <a:t>NCDC</a:t>
            </a:r>
            <a:endParaRPr lang="ka-GE" sz="1050" dirty="0"/>
          </a:p>
          <a:p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20815" y="4114198"/>
            <a:ext cx="15155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C00000"/>
                </a:solidFill>
              </a:rPr>
              <a:t>RAMUS-200</a:t>
            </a:r>
            <a:r>
              <a:rPr lang="en-US" sz="1100" dirty="0" smtClean="0">
                <a:solidFill>
                  <a:srgbClr val="C00000"/>
                </a:solidFill>
              </a:rPr>
              <a:t>8</a:t>
            </a:r>
            <a:endParaRPr lang="en-US" sz="1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824608" y="1552080"/>
            <a:ext cx="12891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MMEIG_2015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304749" y="2963944"/>
            <a:ext cx="12891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MMEIG_2015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963700" y="4375809"/>
            <a:ext cx="12891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MMEIG_2015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759120" y="2418115"/>
            <a:ext cx="15155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C00000"/>
                </a:solidFill>
              </a:rPr>
              <a:t>RAMUS-2014</a:t>
            </a:r>
            <a:endParaRPr lang="en-US" sz="1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25997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87566" y="428526"/>
            <a:ext cx="8229600" cy="1143000"/>
          </a:xfrm>
        </p:spPr>
        <p:txBody>
          <a:bodyPr/>
          <a:lstStyle/>
          <a:p>
            <a:r>
              <a:rPr lang="ka-GE" sz="1800" dirty="0">
                <a:solidFill>
                  <a:srgbClr val="007370"/>
                </a:solidFill>
              </a:rPr>
              <a:t>გარდაცვლილთა რაოდენობა კვარტლების მიხედვით</a:t>
            </a:r>
            <a:endParaRPr lang="en-US" sz="1800" dirty="0">
              <a:solidFill>
                <a:srgbClr val="007370"/>
              </a:solidFill>
            </a:endParaRP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772926322"/>
              </p:ext>
            </p:extLst>
          </p:nvPr>
        </p:nvGraphicFramePr>
        <p:xfrm>
          <a:off x="457200" y="1725414"/>
          <a:ext cx="3886200" cy="4141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978838094"/>
              </p:ext>
            </p:extLst>
          </p:nvPr>
        </p:nvGraphicFramePr>
        <p:xfrm>
          <a:off x="4800600" y="1828800"/>
          <a:ext cx="3886200" cy="429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295400" y="1417637"/>
            <a:ext cx="2514600" cy="307777"/>
          </a:xfrm>
          <a:prstGeom prst="rect">
            <a:avLst/>
          </a:prstGeom>
          <a:noFill/>
          <a:ln>
            <a:solidFill>
              <a:srgbClr val="00CC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a-GE" sz="1400" b="1" dirty="0">
                <a:solidFill>
                  <a:srgbClr val="007370"/>
                </a:solidFill>
              </a:rPr>
              <a:t>2017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334000" y="1417638"/>
            <a:ext cx="2514600" cy="307777"/>
          </a:xfrm>
          <a:prstGeom prst="rect">
            <a:avLst/>
          </a:prstGeom>
          <a:noFill/>
          <a:ln>
            <a:solidFill>
              <a:srgbClr val="00CC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a-GE" sz="1400" b="1" dirty="0">
                <a:solidFill>
                  <a:srgbClr val="007370"/>
                </a:solidFill>
              </a:rPr>
              <a:t>2018 </a:t>
            </a:r>
            <a:endParaRPr lang="en-US" sz="1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947481" y="43805"/>
            <a:ext cx="4202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დედათა სიკვდილიანობა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5295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B72F6D5F-CCDA-4340-A6D3-AE47CF69F2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5503771"/>
              </p:ext>
            </p:extLst>
          </p:nvPr>
        </p:nvGraphicFramePr>
        <p:xfrm>
          <a:off x="96415" y="1397000"/>
          <a:ext cx="885164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2118D4A-6CF4-4B9B-B29D-D5BBFB23D384}"/>
              </a:ext>
            </a:extLst>
          </p:cNvPr>
          <p:cNvSpPr txBox="1"/>
          <p:nvPr/>
        </p:nvSpPr>
        <p:spPr>
          <a:xfrm>
            <a:off x="363895" y="494522"/>
            <a:ext cx="9041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2400" b="1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დაწესებულებების მიერ 2018 წლის განმავლობაში პერინატალურ სერვისში მოთხოვნილი თანხა</a:t>
            </a:r>
            <a:endParaRPr lang="en-US" sz="2400" b="1" kern="1200" dirty="0">
              <a:ln w="10160">
                <a:solidFill>
                  <a:srgbClr val="E9F0DC"/>
                </a:solidFill>
                <a:prstDash val="solid"/>
              </a:ln>
              <a:solidFill>
                <a:srgbClr val="19574B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43024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668089403"/>
              </p:ext>
            </p:extLst>
          </p:nvPr>
        </p:nvGraphicFramePr>
        <p:xfrm>
          <a:off x="140676" y="926123"/>
          <a:ext cx="9003324" cy="4360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Down Arrow 6"/>
          <p:cNvSpPr/>
          <p:nvPr/>
        </p:nvSpPr>
        <p:spPr>
          <a:xfrm>
            <a:off x="3516918" y="2579080"/>
            <a:ext cx="117232" cy="3223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 rot="10800000">
            <a:off x="3516919" y="3399693"/>
            <a:ext cx="117231" cy="2930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 rot="10800000">
            <a:off x="3516920" y="4173419"/>
            <a:ext cx="117231" cy="2930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40676" y="5416011"/>
            <a:ext cx="2467709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ka-GE" sz="1800" dirty="0" smtClean="0"/>
              <a:t>ცოცხალშობილი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81653" y="5439106"/>
            <a:ext cx="3223847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ka-GE" sz="1800" dirty="0" smtClean="0"/>
              <a:t>შემთხვევათა რაოდენობა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78768" y="5439307"/>
            <a:ext cx="263769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ka-GE" sz="1800" dirty="0" smtClean="0"/>
              <a:t>მოთხოვნილი თანხა</a:t>
            </a:r>
            <a:endParaRPr lang="en-US" sz="1800" dirty="0"/>
          </a:p>
        </p:txBody>
      </p:sp>
      <p:sp>
        <p:nvSpPr>
          <p:cNvPr id="14" name="TextBox 13"/>
          <p:cNvSpPr txBox="1"/>
          <p:nvPr/>
        </p:nvSpPr>
        <p:spPr>
          <a:xfrm>
            <a:off x="2127735" y="449795"/>
            <a:ext cx="5169877" cy="523220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NICU </a:t>
            </a:r>
            <a:r>
              <a:rPr lang="ka-GE" sz="2800" dirty="0" smtClean="0"/>
              <a:t>სერვისზე დანახარჯი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7944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0" y="264406"/>
            <a:ext cx="9143999" cy="59491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-US" sz="1600" dirty="0" smtClean="0">
                <a:solidFill>
                  <a:schemeClr val="dk2"/>
                </a:solidFill>
              </a:rPr>
              <a:t>        </a:t>
            </a:r>
          </a:p>
          <a:p>
            <a:pPr marL="342900" lvl="0" indent="-342900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-US" sz="1600" dirty="0" smtClean="0">
                <a:solidFill>
                  <a:schemeClr val="dk2"/>
                </a:solidFill>
              </a:rPr>
              <a:t> </a:t>
            </a:r>
            <a:r>
              <a:rPr lang="ka-GE" sz="1600" dirty="0" smtClean="0">
                <a:solidFill>
                  <a:schemeClr val="dk2"/>
                </a:solidFill>
              </a:rPr>
              <a:t>სტრუქტურული </a:t>
            </a:r>
            <a:r>
              <a:rPr lang="ka-GE" sz="1600" dirty="0">
                <a:solidFill>
                  <a:schemeClr val="dk2"/>
                </a:solidFill>
              </a:rPr>
              <a:t>ინდიკატორები</a:t>
            </a:r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6666"/>
              </a:buClr>
              <a:buSzPts val="1800"/>
              <a:buChar char="•"/>
            </a:pPr>
            <a:r>
              <a:rPr lang="ka-GE" sz="1200" dirty="0">
                <a:solidFill>
                  <a:srgbClr val="006666"/>
                </a:solidFill>
              </a:rPr>
              <a:t>დაწესებულების დონის შესაბამისი კადრებით უზრუნველყოფა</a:t>
            </a:r>
            <a:endParaRPr sz="1200" dirty="0"/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6666"/>
              </a:buClr>
              <a:buSzPts val="1800"/>
              <a:buChar char="•"/>
            </a:pPr>
            <a:r>
              <a:rPr lang="ka-GE" sz="1200" dirty="0">
                <a:solidFill>
                  <a:srgbClr val="006666"/>
                </a:solidFill>
              </a:rPr>
              <a:t>დაწესებულების დონის შესაბამისი აღჭურვილობით უზრუნველყოფა</a:t>
            </a:r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6666"/>
              </a:buClr>
              <a:buSzPts val="1800"/>
              <a:buChar char="•"/>
            </a:pPr>
            <a:r>
              <a:rPr lang="ka-GE" sz="1200" dirty="0">
                <a:solidFill>
                  <a:srgbClr val="006666"/>
                </a:solidFill>
              </a:rPr>
              <a:t>განსაზღვრული პერიოდულობით დონის გადამოწმება</a:t>
            </a:r>
            <a:endParaRPr lang="ka-GE" sz="1200" dirty="0"/>
          </a:p>
          <a:p>
            <a:pPr marL="342900" lvl="0" indent="-342900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-US" sz="1600" dirty="0" smtClean="0">
                <a:solidFill>
                  <a:schemeClr val="dk2"/>
                </a:solidFill>
              </a:rPr>
              <a:t> </a:t>
            </a:r>
            <a:r>
              <a:rPr lang="ka-GE" sz="1600" dirty="0" smtClean="0">
                <a:solidFill>
                  <a:schemeClr val="dk2"/>
                </a:solidFill>
              </a:rPr>
              <a:t>პროცესის </a:t>
            </a:r>
            <a:r>
              <a:rPr lang="ka-GE" sz="1600" dirty="0">
                <a:solidFill>
                  <a:schemeClr val="dk2"/>
                </a:solidFill>
              </a:rPr>
              <a:t>ინდიკატორები (1-2 წელი)</a:t>
            </a:r>
          </a:p>
          <a:p>
            <a:pPr marL="342900" indent="-342900">
              <a:buClr>
                <a:schemeClr val="dk2"/>
              </a:buClr>
            </a:pPr>
            <a:r>
              <a:rPr lang="ka-GE" sz="1200" dirty="0">
                <a:solidFill>
                  <a:srgbClr val="006666"/>
                </a:solidFill>
              </a:rPr>
              <a:t>დონის შესაბამისი მიმართვიანობა ყველა დონეზე;</a:t>
            </a:r>
          </a:p>
          <a:p>
            <a:pPr marL="342900" indent="-342900">
              <a:buClr>
                <a:schemeClr val="dk2"/>
              </a:buClr>
            </a:pPr>
            <a:r>
              <a:rPr lang="ka-GE" sz="1200" dirty="0">
                <a:solidFill>
                  <a:srgbClr val="006666"/>
                </a:solidFill>
              </a:rPr>
              <a:t>მშობიარობების/საკეისრო კვეთების საერთო რაოდენობა</a:t>
            </a:r>
            <a:r>
              <a:rPr lang="en-US" sz="1200" dirty="0">
                <a:solidFill>
                  <a:srgbClr val="006666"/>
                </a:solidFill>
              </a:rPr>
              <a:t> </a:t>
            </a:r>
            <a:r>
              <a:rPr lang="ka-GE" sz="1200" dirty="0">
                <a:solidFill>
                  <a:srgbClr val="006666"/>
                </a:solidFill>
              </a:rPr>
              <a:t>სტრუქტურა ყველა დონეზე;</a:t>
            </a:r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6666"/>
              </a:buClr>
              <a:buSzPts val="1800"/>
              <a:buChar char="•"/>
            </a:pPr>
            <a:r>
              <a:rPr lang="ka-GE" sz="1200" dirty="0">
                <a:solidFill>
                  <a:srgbClr val="006666"/>
                </a:solidFill>
              </a:rPr>
              <a:t>ნაადრევი მშობიარობა  ( 22 0/7-33 6/7 კვირა) ყველა დონეზე;</a:t>
            </a:r>
            <a:endParaRPr lang="en-US" sz="1200" dirty="0">
              <a:solidFill>
                <a:srgbClr val="006666"/>
              </a:solidFill>
            </a:endParaRPr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6666"/>
              </a:buClr>
              <a:buSzPts val="1800"/>
              <a:buChar char="•"/>
            </a:pPr>
            <a:r>
              <a:rPr lang="ka-GE" sz="1200" dirty="0">
                <a:solidFill>
                  <a:srgbClr val="006666"/>
                </a:solidFill>
              </a:rPr>
              <a:t>დედათა და ახალშობილთა რეფერალის საერთო რაოდენობა;</a:t>
            </a:r>
          </a:p>
          <a:p>
            <a:pPr marL="342900" lvl="0" indent="-342900">
              <a:spcBef>
                <a:spcPts val="360"/>
              </a:spcBef>
              <a:buClr>
                <a:srgbClr val="006666"/>
              </a:buClr>
              <a:buSzPts val="1800"/>
            </a:pPr>
            <a:r>
              <a:rPr lang="ka-GE" sz="1200" dirty="0">
                <a:solidFill>
                  <a:srgbClr val="006666"/>
                </a:solidFill>
              </a:rPr>
              <a:t>ნეონატალური ტრანსპორტრების ინდექსი (ტრანსპორტირებულ ახალშობილთა რაოდენობა/100 ცოცხალშობილზე;</a:t>
            </a:r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6666"/>
              </a:buClr>
              <a:buSzPts val="1800"/>
              <a:buChar char="•"/>
            </a:pPr>
            <a:r>
              <a:rPr lang="ka-GE" sz="1200" dirty="0">
                <a:solidFill>
                  <a:srgbClr val="006666"/>
                </a:solidFill>
              </a:rPr>
              <a:t>რეფერირებულ ახალშობილთა რაოდენობა ( შიდა და გარე რეფერალი);</a:t>
            </a:r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6666"/>
              </a:buClr>
              <a:buSzPts val="1800"/>
              <a:buChar char="•"/>
            </a:pPr>
            <a:r>
              <a:rPr lang="ka-GE" sz="1200" dirty="0">
                <a:solidFill>
                  <a:srgbClr val="006666"/>
                </a:solidFill>
              </a:rPr>
              <a:t>დროულ (2500გრ-ზე მეტი წონის) ახალშობილთა რეფერალი;</a:t>
            </a:r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6666"/>
              </a:buClr>
              <a:buSzPts val="1800"/>
              <a:buChar char="•"/>
            </a:pPr>
            <a:r>
              <a:rPr lang="ka-GE" sz="1200" dirty="0">
                <a:solidFill>
                  <a:srgbClr val="006666"/>
                </a:solidFill>
              </a:rPr>
              <a:t>საკეისრო კვეთის შემდგომ რეფერალი(მათ შორის 39.კვ-მდე);</a:t>
            </a:r>
          </a:p>
          <a:p>
            <a:pPr marL="342900" lvl="0" indent="-342900">
              <a:spcBef>
                <a:spcPts val="360"/>
              </a:spcBef>
              <a:buClr>
                <a:srgbClr val="006666"/>
              </a:buClr>
              <a:buSzPts val="1800"/>
            </a:pPr>
            <a:r>
              <a:rPr lang="ka-GE" sz="1200" dirty="0">
                <a:solidFill>
                  <a:srgbClr val="006666"/>
                </a:solidFill>
              </a:rPr>
              <a:t>სხვა კლინიკაში რეფერალი სიცოცხლის 24 სთ-ში</a:t>
            </a:r>
          </a:p>
          <a:p>
            <a:pPr marL="342900" lvl="0" indent="-342900">
              <a:spcBef>
                <a:spcPts val="360"/>
              </a:spcBef>
              <a:buClr>
                <a:srgbClr val="006666"/>
              </a:buClr>
              <a:buSzPts val="1800"/>
            </a:pPr>
            <a:r>
              <a:rPr lang="ka-GE" sz="1200" dirty="0">
                <a:solidFill>
                  <a:srgbClr val="006666"/>
                </a:solidFill>
              </a:rPr>
              <a:t>სიცოცხლის 72 სთ-ის შემდგომ რეფერირებული ახალშობილები</a:t>
            </a:r>
          </a:p>
          <a:p>
            <a:pPr marL="342900" lvl="0" indent="-342900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-US" sz="1600" dirty="0" smtClean="0">
                <a:solidFill>
                  <a:schemeClr val="dk2"/>
                </a:solidFill>
              </a:rPr>
              <a:t> </a:t>
            </a:r>
            <a:r>
              <a:rPr lang="ka-GE" sz="1600" dirty="0" smtClean="0">
                <a:solidFill>
                  <a:schemeClr val="dk2"/>
                </a:solidFill>
              </a:rPr>
              <a:t>შედეგის </a:t>
            </a:r>
            <a:r>
              <a:rPr lang="ka-GE" sz="1600" dirty="0">
                <a:solidFill>
                  <a:schemeClr val="dk2"/>
                </a:solidFill>
              </a:rPr>
              <a:t>ინდიკატორი (3-5 წელი)</a:t>
            </a:r>
            <a:endParaRPr sz="1600" dirty="0"/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6666"/>
              </a:buClr>
              <a:buSzPts val="1800"/>
              <a:buChar char="•"/>
            </a:pPr>
            <a:r>
              <a:rPr lang="ka-GE" sz="1200" dirty="0">
                <a:solidFill>
                  <a:srgbClr val="006666"/>
                </a:solidFill>
              </a:rPr>
              <a:t>მკვდრადშობადობა</a:t>
            </a:r>
            <a:endParaRPr sz="1200" dirty="0"/>
          </a:p>
          <a:p>
            <a:pPr marL="342900" lvl="0" indent="-342900">
              <a:spcBef>
                <a:spcPts val="360"/>
              </a:spcBef>
              <a:buClr>
                <a:srgbClr val="006666"/>
              </a:buClr>
              <a:buSzPts val="1800"/>
            </a:pPr>
            <a:r>
              <a:rPr lang="ka-GE" sz="1200" dirty="0">
                <a:solidFill>
                  <a:srgbClr val="006666"/>
                </a:solidFill>
              </a:rPr>
              <a:t>ადრეული ნეონატალური სიკვდილობა</a:t>
            </a:r>
          </a:p>
          <a:p>
            <a:pPr marL="342900" lvl="0" indent="-342900">
              <a:spcBef>
                <a:spcPts val="360"/>
              </a:spcBef>
              <a:buClr>
                <a:srgbClr val="006666"/>
              </a:buClr>
              <a:buSzPts val="1800"/>
            </a:pPr>
            <a:r>
              <a:rPr lang="ka-GE" sz="1200" dirty="0">
                <a:solidFill>
                  <a:srgbClr val="006666"/>
                </a:solidFill>
              </a:rPr>
              <a:t> დღეანაკლ ახალშობილთა რაოდენობა და მათი მკურნალობის გამოსავალი ლეტალობა სიცოცხლის პირველ 12 სთ-ში, 24 სთ-ში, 72 სთ-ის შემდგომ ;</a:t>
            </a:r>
          </a:p>
          <a:p>
            <a:pPr marL="342900" lvl="0" indent="-342900">
              <a:spcBef>
                <a:spcPts val="360"/>
              </a:spcBef>
              <a:buClr>
                <a:srgbClr val="006666"/>
              </a:buClr>
              <a:buSzPts val="1800"/>
            </a:pPr>
            <a:r>
              <a:rPr lang="ka-GE" sz="1200" dirty="0">
                <a:solidFill>
                  <a:srgbClr val="006666"/>
                </a:solidFill>
              </a:rPr>
              <a:t>დედათა სიკვდილობა</a:t>
            </a:r>
            <a:endParaRPr sz="1200" dirty="0"/>
          </a:p>
          <a:p>
            <a:pPr marL="0" lvl="0" indent="0"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Rectangle 2"/>
          <p:cNvSpPr/>
          <p:nvPr/>
        </p:nvSpPr>
        <p:spPr>
          <a:xfrm>
            <a:off x="1597446" y="0"/>
            <a:ext cx="7546553" cy="385590"/>
          </a:xfrm>
          <a:prstGeom prst="rect">
            <a:avLst/>
          </a:prstGeom>
          <a:solidFill>
            <a:srgbClr val="03AA9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>
              <a:buClr>
                <a:srgbClr val="006666"/>
              </a:buClr>
              <a:buSzPts val="2400"/>
            </a:pPr>
            <a:r>
              <a:rPr lang="ka-GE" sz="2000" dirty="0">
                <a:solidFill>
                  <a:schemeClr val="bg1"/>
                </a:solidFill>
              </a:rPr>
              <a:t>ეფექტურობის საზომი ინდიკატორები</a:t>
            </a:r>
          </a:p>
        </p:txBody>
      </p:sp>
    </p:spTree>
    <p:extLst>
      <p:ext uri="{BB962C8B-B14F-4D97-AF65-F5344CB8AC3E}">
        <p14:creationId xmlns:p14="http://schemas.microsoft.com/office/powerpoint/2010/main" val="21222927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805069269"/>
              </p:ext>
            </p:extLst>
          </p:nvPr>
        </p:nvGraphicFramePr>
        <p:xfrm>
          <a:off x="231354" y="1013552"/>
          <a:ext cx="8912646" cy="4748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8886" y="-77118"/>
            <a:ext cx="7772400" cy="517792"/>
          </a:xfrm>
        </p:spPr>
        <p:txBody>
          <a:bodyPr/>
          <a:lstStyle/>
          <a:p>
            <a:r>
              <a:rPr lang="ka-GE" dirty="0"/>
              <a:t> </a:t>
            </a:r>
            <a:r>
              <a:rPr lang="ka-GE" dirty="0" smtClean="0"/>
              <a:t>          </a:t>
            </a:r>
            <a:r>
              <a:rPr lang="ka-GE" b="1" dirty="0" smtClean="0">
                <a:solidFill>
                  <a:schemeClr val="tx1"/>
                </a:solidFill>
              </a:rPr>
              <a:t>ინფორმაციის მაღალი სანდოობა                                         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57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E54A3A-0354-4EA6-A80D-4BBB7FE2720B}"/>
              </a:ext>
            </a:extLst>
          </p:cNvPr>
          <p:cNvSpPr/>
          <p:nvPr/>
        </p:nvSpPr>
        <p:spPr>
          <a:xfrm>
            <a:off x="2799183" y="0"/>
            <a:ext cx="47549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a-GE" sz="1800" b="1" i="0" u="none" strike="noStrike" kern="1200" cap="none" spc="50" baseline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cs typeface="Arial"/>
                <a:sym typeface="Calibri"/>
              </a:defRPr>
            </a:pPr>
            <a:r>
              <a:rPr lang="ka-GE" sz="2000" b="1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chemeClr val="bg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sym typeface="Calibri"/>
              </a:rPr>
              <a:t>დადებითი </a:t>
            </a:r>
            <a:r>
              <a:rPr lang="ka-GE" sz="2000" b="1" kern="1200" smtClean="0">
                <a:ln w="10160">
                  <a:solidFill>
                    <a:srgbClr val="E9F0DC"/>
                  </a:solidFill>
                  <a:prstDash val="solid"/>
                </a:ln>
                <a:solidFill>
                  <a:schemeClr val="bg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sym typeface="Calibri"/>
              </a:rPr>
              <a:t>ტენდენციები (1) </a:t>
            </a:r>
            <a:endParaRPr lang="ka-GE" sz="2000" b="1" kern="1200" dirty="0">
              <a:ln w="10160">
                <a:solidFill>
                  <a:srgbClr val="E9F0DC"/>
                </a:solidFill>
                <a:prstDash val="solid"/>
              </a:ln>
              <a:solidFill>
                <a:schemeClr val="bg1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alibri"/>
              <a:ea typeface="Calibri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A12675-377A-4C92-94FF-77A5C50E32D0}"/>
              </a:ext>
            </a:extLst>
          </p:cNvPr>
          <p:cNvSpPr/>
          <p:nvPr/>
        </p:nvSpPr>
        <p:spPr>
          <a:xfrm>
            <a:off x="0" y="703384"/>
            <a:ext cx="9144000" cy="578619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endParaRPr lang="ka-GE" sz="2400" b="1" dirty="0" smtClean="0">
              <a:solidFill>
                <a:srgbClr val="123E36"/>
              </a:solidFill>
              <a:sym typeface="Calibri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ka-GE" sz="2000" b="1" dirty="0" smtClean="0">
                <a:solidFill>
                  <a:srgbClr val="123E36"/>
                </a:solidFill>
                <a:sym typeface="Calibri"/>
              </a:rPr>
              <a:t>დონის </a:t>
            </a:r>
            <a:r>
              <a:rPr lang="ka-GE" sz="2000" b="1" dirty="0">
                <a:solidFill>
                  <a:srgbClr val="123E36"/>
                </a:solidFill>
                <a:sym typeface="Calibri"/>
              </a:rPr>
              <a:t>შესაბამისი მომსახურება აჭარბებს  90%-ს, რაც ნიშნავს</a:t>
            </a:r>
            <a:r>
              <a:rPr lang="ka-GE" sz="2000" b="1" dirty="0" smtClean="0">
                <a:solidFill>
                  <a:srgbClr val="123E36"/>
                </a:solidFill>
                <a:sym typeface="Calibri"/>
              </a:rPr>
              <a:t>, რომ </a:t>
            </a:r>
            <a:r>
              <a:rPr lang="ka-GE" sz="2000" b="1" dirty="0">
                <a:solidFill>
                  <a:srgbClr val="123E36"/>
                </a:solidFill>
                <a:sym typeface="Calibri"/>
              </a:rPr>
              <a:t>პაციენტი </a:t>
            </a:r>
            <a:r>
              <a:rPr lang="ka-GE" sz="2000" b="1" dirty="0" smtClean="0">
                <a:solidFill>
                  <a:srgbClr val="123E36"/>
                </a:solidFill>
                <a:sym typeface="Calibri"/>
              </a:rPr>
              <a:t>მიმართავს </a:t>
            </a:r>
            <a:r>
              <a:rPr lang="ka-GE" sz="2000" b="1" dirty="0">
                <a:solidFill>
                  <a:srgbClr val="123E36"/>
                </a:solidFill>
                <a:sym typeface="Calibri"/>
              </a:rPr>
              <a:t>შესაბამის </a:t>
            </a:r>
            <a:r>
              <a:rPr lang="ka-GE" sz="2000" b="1" dirty="0" smtClean="0">
                <a:solidFill>
                  <a:srgbClr val="123E36"/>
                </a:solidFill>
                <a:sym typeface="Calibri"/>
              </a:rPr>
              <a:t>დაწესებულებას </a:t>
            </a:r>
            <a:r>
              <a:rPr lang="ka-GE" sz="2000" b="1" dirty="0">
                <a:solidFill>
                  <a:srgbClr val="123E36"/>
                </a:solidFill>
                <a:sym typeface="Calibri"/>
              </a:rPr>
              <a:t>რისკის შესაბამისად</a:t>
            </a:r>
            <a:r>
              <a:rPr lang="ka-GE" sz="2000" b="1" dirty="0" smtClean="0">
                <a:solidFill>
                  <a:srgbClr val="123E36"/>
                </a:solidFill>
                <a:sym typeface="Calibri"/>
              </a:rPr>
              <a:t>;</a:t>
            </a:r>
          </a:p>
          <a:p>
            <a:pPr algn="just"/>
            <a:endParaRPr lang="ka-GE" sz="2000" b="1" dirty="0">
              <a:solidFill>
                <a:srgbClr val="123E36"/>
              </a:solidFill>
              <a:sym typeface="Calibri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ka-GE" sz="2000" b="1" dirty="0" smtClean="0">
                <a:solidFill>
                  <a:srgbClr val="123E36"/>
                </a:solidFill>
              </a:rPr>
              <a:t>შემცირდა:</a:t>
            </a:r>
          </a:p>
          <a:p>
            <a:pPr algn="just"/>
            <a:endParaRPr lang="ka-GE" sz="2000" b="1" dirty="0" smtClean="0">
              <a:solidFill>
                <a:srgbClr val="123E36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ka-GE" sz="2000" b="1" dirty="0" smtClean="0">
                <a:solidFill>
                  <a:srgbClr val="123E36"/>
                </a:solidFill>
              </a:rPr>
              <a:t>     მკვდრადშობადობა</a:t>
            </a:r>
            <a:r>
              <a:rPr lang="en-US" sz="2000" b="1" dirty="0" smtClean="0">
                <a:solidFill>
                  <a:srgbClr val="123E36"/>
                </a:solidFill>
              </a:rPr>
              <a:t>;</a:t>
            </a:r>
            <a:endParaRPr lang="ka-GE" sz="2000" b="1" dirty="0" smtClean="0">
              <a:solidFill>
                <a:srgbClr val="123E36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ka-GE" sz="2000" b="1" dirty="0" smtClean="0">
              <a:solidFill>
                <a:srgbClr val="123E36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ka-GE" sz="2000" b="1" dirty="0">
                <a:solidFill>
                  <a:srgbClr val="123E36"/>
                </a:solidFill>
              </a:rPr>
              <a:t> </a:t>
            </a:r>
            <a:r>
              <a:rPr lang="ka-GE" sz="2000" b="1" dirty="0" smtClean="0">
                <a:solidFill>
                  <a:srgbClr val="123E36"/>
                </a:solidFill>
              </a:rPr>
              <a:t>     ნეონატალური სიკვდილობა</a:t>
            </a:r>
            <a:r>
              <a:rPr lang="en-US" sz="2000" b="1" dirty="0" smtClean="0">
                <a:solidFill>
                  <a:srgbClr val="123E36"/>
                </a:solidFill>
              </a:rPr>
              <a:t>;</a:t>
            </a:r>
            <a:endParaRPr lang="ka-GE" sz="2000" b="1" dirty="0" smtClean="0">
              <a:solidFill>
                <a:srgbClr val="123E36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ka-GE" sz="2000" b="1" dirty="0">
              <a:solidFill>
                <a:srgbClr val="123E36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ka-GE" sz="2000" b="1" dirty="0" smtClean="0">
                <a:solidFill>
                  <a:srgbClr val="123E36"/>
                </a:solidFill>
              </a:rPr>
              <a:t>      საკეისრო </a:t>
            </a:r>
            <a:r>
              <a:rPr lang="ka-GE" sz="2000" b="1" dirty="0">
                <a:solidFill>
                  <a:srgbClr val="123E36"/>
                </a:solidFill>
              </a:rPr>
              <a:t>კვეთების </a:t>
            </a:r>
            <a:r>
              <a:rPr lang="ka-GE" sz="2000" b="1" dirty="0" smtClean="0">
                <a:solidFill>
                  <a:srgbClr val="123E36"/>
                </a:solidFill>
              </a:rPr>
              <a:t>რაოდენობა</a:t>
            </a:r>
            <a:r>
              <a:rPr lang="en-US" sz="2000" b="1" dirty="0" smtClean="0">
                <a:solidFill>
                  <a:srgbClr val="123E36"/>
                </a:solidFill>
              </a:rPr>
              <a:t>;</a:t>
            </a:r>
            <a:endParaRPr lang="ka-GE" sz="2000" b="1" dirty="0" smtClean="0">
              <a:solidFill>
                <a:srgbClr val="123E36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ka-GE" sz="2000" b="1" dirty="0">
              <a:solidFill>
                <a:srgbClr val="123E36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ka-GE" sz="2000" b="1" dirty="0" smtClean="0">
                <a:solidFill>
                  <a:srgbClr val="123E36"/>
                </a:solidFill>
              </a:rPr>
              <a:t>      პირველი </a:t>
            </a:r>
            <a:r>
              <a:rPr lang="ka-GE" sz="2000" b="1" dirty="0">
                <a:solidFill>
                  <a:srgbClr val="123E36"/>
                </a:solidFill>
              </a:rPr>
              <a:t>საკეისრო </a:t>
            </a:r>
            <a:r>
              <a:rPr lang="ka-GE" sz="2000" b="1" dirty="0" smtClean="0">
                <a:solidFill>
                  <a:srgbClr val="123E36"/>
                </a:solidFill>
              </a:rPr>
              <a:t>კვეთები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n-US" sz="2000" b="1" dirty="0">
              <a:solidFill>
                <a:srgbClr val="123E36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ka-GE" sz="2000" b="1" dirty="0" smtClean="0">
                <a:solidFill>
                  <a:srgbClr val="123E36"/>
                </a:solidFill>
              </a:rPr>
              <a:t>      ნეონატალური </a:t>
            </a:r>
            <a:r>
              <a:rPr lang="ka-GE" sz="2000" b="1" dirty="0">
                <a:solidFill>
                  <a:srgbClr val="123E36"/>
                </a:solidFill>
              </a:rPr>
              <a:t>ტრანსპორტრების ინდექსი (ტრანსპორტირებულ </a:t>
            </a:r>
            <a:r>
              <a:rPr lang="ka-GE" sz="2000" b="1" dirty="0" smtClean="0">
                <a:solidFill>
                  <a:srgbClr val="123E36"/>
                </a:solidFill>
              </a:rPr>
              <a:t>   ახალშობილთა </a:t>
            </a:r>
            <a:r>
              <a:rPr lang="ka-GE" sz="2000" b="1" dirty="0">
                <a:solidFill>
                  <a:srgbClr val="123E36"/>
                </a:solidFill>
              </a:rPr>
              <a:t>რაოდენობა/100 </a:t>
            </a:r>
            <a:r>
              <a:rPr lang="ka-GE" sz="2000" b="1" dirty="0" smtClean="0">
                <a:solidFill>
                  <a:srgbClr val="123E36"/>
                </a:solidFill>
              </a:rPr>
              <a:t>ცოცხალშობილზე</a:t>
            </a:r>
            <a:r>
              <a:rPr lang="en-US" sz="2000" b="1" dirty="0" smtClean="0">
                <a:solidFill>
                  <a:srgbClr val="123E36"/>
                </a:solidFill>
              </a:rPr>
              <a:t>;</a:t>
            </a:r>
            <a:endParaRPr lang="ka-GE" sz="2000" b="1" dirty="0">
              <a:solidFill>
                <a:srgbClr val="123E36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sz="1600" b="1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123E36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en-US" b="1" dirty="0">
              <a:solidFill>
                <a:srgbClr val="123E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80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E54A3A-0354-4EA6-A80D-4BBB7FE2720B}"/>
              </a:ext>
            </a:extLst>
          </p:cNvPr>
          <p:cNvSpPr/>
          <p:nvPr/>
        </p:nvSpPr>
        <p:spPr>
          <a:xfrm>
            <a:off x="2799183" y="0"/>
            <a:ext cx="4754975" cy="370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a-GE" sz="1800" b="1" i="0" u="none" strike="noStrike" kern="1200" cap="none" spc="50" baseline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cs typeface="Arial"/>
                <a:sym typeface="Calibri"/>
              </a:defRPr>
            </a:pPr>
            <a:r>
              <a:rPr lang="ka-GE" b="1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chemeClr val="bg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sym typeface="Calibri"/>
              </a:rPr>
              <a:t>დადებითი </a:t>
            </a:r>
            <a:r>
              <a:rPr lang="ka-GE" b="1" kern="1200" dirty="0" smtClean="0">
                <a:ln w="10160">
                  <a:solidFill>
                    <a:srgbClr val="E9F0DC"/>
                  </a:solidFill>
                  <a:prstDash val="solid"/>
                </a:ln>
                <a:solidFill>
                  <a:schemeClr val="bg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sym typeface="Calibri"/>
              </a:rPr>
              <a:t>ტენდენციები (2) </a:t>
            </a:r>
            <a:endParaRPr lang="ka-GE" b="1" kern="1200" dirty="0">
              <a:ln w="10160">
                <a:solidFill>
                  <a:srgbClr val="E9F0DC"/>
                </a:solidFill>
                <a:prstDash val="solid"/>
              </a:ln>
              <a:solidFill>
                <a:schemeClr val="bg1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alibri"/>
              <a:ea typeface="Calibri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A12675-377A-4C92-94FF-77A5C50E32D0}"/>
              </a:ext>
            </a:extLst>
          </p:cNvPr>
          <p:cNvSpPr/>
          <p:nvPr/>
        </p:nvSpPr>
        <p:spPr>
          <a:xfrm>
            <a:off x="333068" y="551205"/>
            <a:ext cx="8717149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itchFamily="34" charset="0"/>
              <a:buChar char="•"/>
            </a:pPr>
            <a:endParaRPr lang="ka-GE" sz="1800" b="1" dirty="0" smtClean="0">
              <a:solidFill>
                <a:srgbClr val="123E36"/>
              </a:solidFill>
              <a:latin typeface="+mn-lt"/>
              <a:ea typeface="+mn-ea"/>
              <a:cs typeface="+mn-cs"/>
              <a:sym typeface="Calibri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ka-GE" sz="2000" b="1" dirty="0">
                <a:solidFill>
                  <a:srgbClr val="123E36"/>
                </a:solidFill>
                <a:latin typeface="+mn-lt"/>
                <a:ea typeface="+mn-ea"/>
                <a:cs typeface="+mn-cs"/>
                <a:sym typeface="Calibri"/>
              </a:rPr>
              <a:t>სტატისტიკური ინფორმაცია დაიხვეწა და გაიზარდა სტატისტიკური ინფორმაციის სანდოობა;</a:t>
            </a:r>
          </a:p>
          <a:p>
            <a:pPr marL="285750" lvl="0" indent="-285750" algn="just">
              <a:buFont typeface="Arial" pitchFamily="34" charset="0"/>
              <a:buChar char="•"/>
            </a:pPr>
            <a:endParaRPr lang="en-US" sz="2000" b="1" dirty="0">
              <a:solidFill>
                <a:srgbClr val="123E36"/>
              </a:solidFill>
              <a:latin typeface="+mn-lt"/>
              <a:ea typeface="+mn-ea"/>
              <a:cs typeface="+mn-cs"/>
              <a:sym typeface="Calibri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ka-GE" sz="2000" b="1" dirty="0">
                <a:solidFill>
                  <a:srgbClr val="123E36"/>
                </a:solidFill>
                <a:latin typeface="+mn-lt"/>
                <a:ea typeface="+mn-ea"/>
                <a:cs typeface="+mn-cs"/>
                <a:sym typeface="Calibri"/>
              </a:rPr>
              <a:t>ქვეყანაში 2017 წელს დაინერგა პერინატალური აუდიტის სისტემა, რაც ადრეული ნეონატალური სიკვდილობის  და მკვდრადშობადობის მიზეზების დეტალური შესწავლის და თითოეული შემთხვევის კლინიკის დონეზე მიწოდებული სამედიცინო მომსახურების ხარისხის შესწავლის  საშუალებას იძლევა;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n-US" sz="2000" b="1" dirty="0">
              <a:solidFill>
                <a:srgbClr val="123E36"/>
              </a:solidFill>
              <a:latin typeface="+mn-lt"/>
              <a:ea typeface="+mn-ea"/>
              <a:cs typeface="+mn-cs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ka-GE" sz="2000" b="1" dirty="0">
                <a:solidFill>
                  <a:srgbClr val="123E36"/>
                </a:solidFill>
                <a:latin typeface="+mn-lt"/>
                <a:ea typeface="+mn-ea"/>
                <a:cs typeface="+mn-cs"/>
              </a:rPr>
              <a:t>მუდმივად მიმდინარეობს პროგრამის მარეგულირებელი ნორმატიული ბაზის დახვეწა და მორგება არსებულ გამოწვევებზე</a:t>
            </a:r>
            <a:r>
              <a:rPr lang="en-US" sz="2000" b="1" dirty="0">
                <a:solidFill>
                  <a:srgbClr val="123E36"/>
                </a:solidFill>
                <a:latin typeface="+mn-lt"/>
                <a:ea typeface="+mn-ea"/>
                <a:cs typeface="+mn-cs"/>
              </a:rPr>
              <a:t>;</a:t>
            </a:r>
            <a:endParaRPr lang="ka-GE" sz="2000" b="1" dirty="0">
              <a:solidFill>
                <a:srgbClr val="123E36"/>
              </a:solidFill>
              <a:latin typeface="+mn-lt"/>
              <a:ea typeface="+mn-ea"/>
              <a:cs typeface="+mn-cs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ka-GE" sz="2000" b="1" dirty="0">
              <a:solidFill>
                <a:srgbClr val="123E36"/>
              </a:solidFill>
              <a:latin typeface="+mn-lt"/>
              <a:ea typeface="+mn-ea"/>
              <a:cs typeface="+mn-cs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ka-GE" sz="2000" b="1" dirty="0">
                <a:solidFill>
                  <a:srgbClr val="123E36"/>
                </a:solidFill>
                <a:latin typeface="+mn-lt"/>
                <a:ea typeface="+mn-ea"/>
                <a:cs typeface="+mn-cs"/>
              </a:rPr>
              <a:t>ქვეყნის 3 დიდ ქალაქში წარმატებით გრძელდება სელექტიური კონტრაქტირება</a:t>
            </a:r>
            <a:r>
              <a:rPr lang="en-US" sz="2000" b="1" dirty="0">
                <a:solidFill>
                  <a:srgbClr val="123E36"/>
                </a:solidFill>
                <a:latin typeface="+mn-lt"/>
                <a:ea typeface="+mn-ea"/>
                <a:cs typeface="+mn-cs"/>
              </a:rPr>
              <a:t>;</a:t>
            </a:r>
            <a:endParaRPr lang="ka-GE" sz="2000" b="1" dirty="0">
              <a:solidFill>
                <a:srgbClr val="123E36"/>
              </a:solidFill>
              <a:latin typeface="+mn-lt"/>
              <a:ea typeface="+mn-ea"/>
              <a:cs typeface="+mn-cs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ka-GE" sz="2000" b="1" dirty="0">
              <a:solidFill>
                <a:srgbClr val="123E36"/>
              </a:solidFill>
              <a:latin typeface="+mn-lt"/>
              <a:ea typeface="+mn-ea"/>
              <a:cs typeface="+mn-cs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ka-GE" sz="2000" b="1" dirty="0">
                <a:solidFill>
                  <a:srgbClr val="123E36"/>
                </a:solidFill>
                <a:latin typeface="+mn-lt"/>
                <a:ea typeface="+mn-ea"/>
                <a:cs typeface="+mn-cs"/>
              </a:rPr>
              <a:t>მომზადდა ანტენატალური სერვისის მიმწოდებელთა სტრატიფიცირების ინსტრუმენტი;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en-US" sz="2000" b="1" dirty="0">
              <a:solidFill>
                <a:srgbClr val="123E36"/>
              </a:solidFill>
              <a:latin typeface="+mn-lt"/>
              <a:ea typeface="+mn-ea"/>
              <a:cs typeface="+mn-cs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n-US" sz="1600" dirty="0">
              <a:solidFill>
                <a:srgbClr val="123E36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en-US" b="1" dirty="0">
              <a:solidFill>
                <a:srgbClr val="123E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80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821464" y="506776"/>
            <a:ext cx="7772400" cy="573029"/>
          </a:xfrm>
        </p:spPr>
        <p:txBody>
          <a:bodyPr/>
          <a:lstStyle/>
          <a:p>
            <a:pPr algn="ctr"/>
            <a:r>
              <a:rPr lang="ka-GE" sz="2400" b="1" spc="50" dirty="0">
                <a:ln w="0"/>
                <a:solidFill>
                  <a:schemeClr val="accent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ea typeface="Arial"/>
                <a:cs typeface="Arial"/>
                <a:sym typeface="Arial"/>
              </a:rPr>
              <a:t>გამოწვევები:</a:t>
            </a:r>
            <a:endParaRPr lang="en-US" sz="2400" b="1" spc="50" dirty="0">
              <a:ln w="0"/>
              <a:solidFill>
                <a:schemeClr val="accent5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915DEE7-5E73-4186-9128-A320842662F2}"/>
              </a:ext>
            </a:extLst>
          </p:cNvPr>
          <p:cNvSpPr/>
          <p:nvPr/>
        </p:nvSpPr>
        <p:spPr>
          <a:xfrm>
            <a:off x="511298" y="1046266"/>
            <a:ext cx="8145591" cy="4918698"/>
          </a:xfrm>
          <a:prstGeom prst="rect">
            <a:avLst/>
          </a:prstGeom>
        </p:spPr>
        <p:txBody>
          <a:bodyPr/>
          <a:lstStyle/>
          <a:p>
            <a:pPr lvl="0">
              <a:buChar char="•"/>
            </a:pPr>
            <a:endParaRPr lang="en-US" dirty="0"/>
          </a:p>
          <a:p>
            <a:pPr lvl="1" algn="just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</a:pPr>
            <a:r>
              <a:rPr lang="ka-GE" sz="1600" b="1" dirty="0" smtClean="0">
                <a:solidFill>
                  <a:schemeClr val="tx2"/>
                </a:solidFill>
                <a:cs typeface="Times New Roman" panose="02020603050405020304" pitchFamily="18" charset="0"/>
                <a:sym typeface="Calibri"/>
              </a:rPr>
              <a:t>1. კვლავ მაღალია:</a:t>
            </a:r>
          </a:p>
          <a:p>
            <a:pPr marL="342900" lvl="1" indent="-342900" algn="just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itchFamily="34" charset="0"/>
              <a:buChar char="•"/>
            </a:pPr>
            <a:r>
              <a:rPr lang="ka-GE" sz="1600" b="1" dirty="0" smtClean="0">
                <a:solidFill>
                  <a:schemeClr val="tx2"/>
                </a:solidFill>
                <a:cs typeface="Times New Roman" panose="02020603050405020304" pitchFamily="18" charset="0"/>
                <a:sym typeface="Calibri"/>
              </a:rPr>
              <a:t> </a:t>
            </a:r>
            <a:r>
              <a:rPr lang="ka-GE" sz="1600" b="1" dirty="0">
                <a:solidFill>
                  <a:schemeClr val="tx2"/>
                </a:solidFill>
                <a:cs typeface="Times New Roman" panose="02020603050405020304" pitchFamily="18" charset="0"/>
                <a:sym typeface="Calibri"/>
              </a:rPr>
              <a:t>საკეისრო კვეთების რაოდენობა ქვეყანაში;</a:t>
            </a:r>
            <a:endParaRPr lang="en-US" sz="1600" b="1" dirty="0">
              <a:solidFill>
                <a:schemeClr val="tx2"/>
              </a:solidFill>
              <a:latin typeface="Calibri"/>
              <a:cs typeface="Times New Roman" panose="02020603050405020304" pitchFamily="18" charset="0"/>
              <a:sym typeface="Calibri"/>
            </a:endParaRPr>
          </a:p>
          <a:p>
            <a:pPr marL="342900" lvl="1" indent="-342900" algn="just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itchFamily="34" charset="0"/>
              <a:buChar char="•"/>
            </a:pPr>
            <a:r>
              <a:rPr lang="ka-GE" sz="1600" b="1" dirty="0" smtClean="0">
                <a:solidFill>
                  <a:schemeClr val="tx2"/>
                </a:solidFill>
                <a:cs typeface="Times New Roman" panose="02020603050405020304" pitchFamily="18" charset="0"/>
                <a:sym typeface="Calibri"/>
              </a:rPr>
              <a:t>პირველი </a:t>
            </a:r>
            <a:r>
              <a:rPr lang="ka-GE" sz="1600" b="1" dirty="0">
                <a:solidFill>
                  <a:schemeClr val="tx2"/>
                </a:solidFill>
                <a:cs typeface="Times New Roman" panose="02020603050405020304" pitchFamily="18" charset="0"/>
                <a:sym typeface="Calibri"/>
              </a:rPr>
              <a:t>საკეისრო კვეთების რიცხვი;</a:t>
            </a:r>
            <a:endParaRPr lang="en-US" sz="1600" b="1" dirty="0">
              <a:solidFill>
                <a:schemeClr val="tx2"/>
              </a:solidFill>
              <a:cs typeface="Times New Roman" panose="02020603050405020304" pitchFamily="18" charset="0"/>
              <a:sym typeface="Calibri"/>
            </a:endParaRPr>
          </a:p>
          <a:p>
            <a:pPr marL="342900" lvl="1" indent="-342900" algn="just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tx2"/>
                </a:solidFill>
                <a:latin typeface="Calibri"/>
                <a:cs typeface="Times New Roman" panose="02020603050405020304" pitchFamily="18" charset="0"/>
                <a:sym typeface="Calibri"/>
              </a:rPr>
              <a:t>39 </a:t>
            </a:r>
            <a:r>
              <a:rPr lang="ka-GE" sz="1600" b="1" dirty="0">
                <a:solidFill>
                  <a:schemeClr val="tx2"/>
                </a:solidFill>
                <a:latin typeface="Calibri"/>
                <a:cs typeface="Times New Roman" panose="02020603050405020304" pitchFamily="18" charset="0"/>
                <a:sym typeface="Calibri"/>
              </a:rPr>
              <a:t>კვირამდე საკეისრო კვეთების </a:t>
            </a:r>
            <a:r>
              <a:rPr lang="ka-GE" sz="1600" b="1" dirty="0" smtClean="0">
                <a:solidFill>
                  <a:schemeClr val="tx2"/>
                </a:solidFill>
                <a:latin typeface="Calibri"/>
                <a:cs typeface="Times New Roman" panose="02020603050405020304" pitchFamily="18" charset="0"/>
                <a:sym typeface="Calibri"/>
              </a:rPr>
              <a:t>რიცხვი, მათ შორის 37-38 კვირის ვადააზე;</a:t>
            </a:r>
            <a:endParaRPr lang="ka-GE" sz="1600" b="1" dirty="0">
              <a:solidFill>
                <a:schemeClr val="tx2"/>
              </a:solidFill>
              <a:latin typeface="Calibri"/>
              <a:cs typeface="Times New Roman" panose="02020603050405020304" pitchFamily="18" charset="0"/>
              <a:sym typeface="Calibri"/>
            </a:endParaRPr>
          </a:p>
          <a:p>
            <a:pPr marL="342900" lvl="1" indent="-342900" algn="just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itchFamily="34" charset="0"/>
              <a:buChar char="•"/>
            </a:pPr>
            <a:r>
              <a:rPr lang="ka-GE" sz="1600" b="1" dirty="0" smtClean="0">
                <a:solidFill>
                  <a:schemeClr val="tx2"/>
                </a:solidFill>
                <a:cs typeface="Times New Roman" panose="02020603050405020304" pitchFamily="18" charset="0"/>
                <a:sym typeface="Calibri"/>
              </a:rPr>
              <a:t>შიდა </a:t>
            </a:r>
            <a:r>
              <a:rPr lang="ka-GE" sz="1600" b="1" dirty="0">
                <a:solidFill>
                  <a:schemeClr val="tx2"/>
                </a:solidFill>
                <a:cs typeface="Times New Roman" panose="02020603050405020304" pitchFamily="18" charset="0"/>
                <a:sym typeface="Calibri"/>
              </a:rPr>
              <a:t>რეფერალი;</a:t>
            </a:r>
            <a:endParaRPr lang="en-US" sz="1600" b="1" dirty="0">
              <a:solidFill>
                <a:schemeClr val="tx2"/>
              </a:solidFill>
              <a:latin typeface="Calibri"/>
              <a:cs typeface="Times New Roman" panose="02020603050405020304" pitchFamily="18" charset="0"/>
              <a:sym typeface="Calibri"/>
            </a:endParaRPr>
          </a:p>
          <a:p>
            <a:pPr marL="342900" lvl="1" indent="-342900" algn="just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itchFamily="34" charset="0"/>
              <a:buChar char="•"/>
            </a:pPr>
            <a:r>
              <a:rPr lang="ka-GE" sz="1600" b="1" dirty="0" smtClean="0">
                <a:solidFill>
                  <a:schemeClr val="tx2"/>
                </a:solidFill>
                <a:cs typeface="Times New Roman" panose="02020603050405020304" pitchFamily="18" charset="0"/>
                <a:sym typeface="Calibri"/>
              </a:rPr>
              <a:t>რეფერირებულ </a:t>
            </a:r>
            <a:r>
              <a:rPr lang="ka-GE" sz="1600" b="1" dirty="0">
                <a:solidFill>
                  <a:schemeClr val="tx2"/>
                </a:solidFill>
                <a:cs typeface="Times New Roman" panose="02020603050405020304" pitchFamily="18" charset="0"/>
                <a:sym typeface="Calibri"/>
              </a:rPr>
              <a:t>ახალშობილებში 2500გრ-ზე მეტი ახალშბილების რაოდენობა</a:t>
            </a:r>
            <a:r>
              <a:rPr lang="ka-GE" sz="1600" b="1" dirty="0" smtClean="0">
                <a:solidFill>
                  <a:schemeClr val="tx2"/>
                </a:solidFill>
                <a:cs typeface="Times New Roman" panose="02020603050405020304" pitchFamily="18" charset="0"/>
                <a:sym typeface="Calibri"/>
              </a:rPr>
              <a:t>;</a:t>
            </a:r>
          </a:p>
          <a:p>
            <a:pPr marL="342900" lvl="1" indent="-342900" algn="just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itchFamily="34" charset="0"/>
              <a:buChar char="•"/>
            </a:pPr>
            <a:endParaRPr lang="en-US" sz="1600" b="1" dirty="0">
              <a:solidFill>
                <a:schemeClr val="tx2"/>
              </a:solidFill>
              <a:latin typeface="Calibri"/>
              <a:cs typeface="Times New Roman" panose="02020603050405020304" pitchFamily="18" charset="0"/>
              <a:sym typeface="Calibri"/>
            </a:endParaRPr>
          </a:p>
          <a:p>
            <a:pPr lvl="1" algn="just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</a:pPr>
            <a:r>
              <a:rPr lang="ka-GE" sz="1600" b="1" dirty="0" smtClean="0">
                <a:solidFill>
                  <a:schemeClr val="tx2"/>
                </a:solidFill>
                <a:cs typeface="Times New Roman" panose="02020603050405020304" pitchFamily="18" charset="0"/>
                <a:sym typeface="Calibri"/>
              </a:rPr>
              <a:t>2. </a:t>
            </a:r>
            <a:r>
              <a:rPr lang="ka-GE" sz="1600" b="1" dirty="0">
                <a:solidFill>
                  <a:schemeClr val="tx2"/>
                </a:solidFill>
                <a:cs typeface="Times New Roman" panose="02020603050405020304" pitchFamily="18" charset="0"/>
                <a:sym typeface="Calibri"/>
              </a:rPr>
              <a:t>ანტენატალური </a:t>
            </a:r>
            <a:r>
              <a:rPr lang="ka-GE" sz="1600" b="1" dirty="0" smtClean="0">
                <a:solidFill>
                  <a:schemeClr val="tx2"/>
                </a:solidFill>
                <a:cs typeface="Times New Roman" panose="02020603050405020304" pitchFamily="18" charset="0"/>
                <a:sym typeface="Calibri"/>
              </a:rPr>
              <a:t>მეთვალყურეობის ხარისხი;</a:t>
            </a:r>
          </a:p>
          <a:p>
            <a:pPr lvl="1" algn="just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</a:pPr>
            <a:endParaRPr lang="en-US" sz="1600" b="1" dirty="0">
              <a:solidFill>
                <a:schemeClr val="tx2"/>
              </a:solidFill>
              <a:latin typeface="Calibri"/>
              <a:cs typeface="Times New Roman" panose="02020603050405020304" pitchFamily="18" charset="0"/>
              <a:sym typeface="Calibri"/>
            </a:endParaRPr>
          </a:p>
          <a:p>
            <a:pPr lvl="1" algn="just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</a:pPr>
            <a:r>
              <a:rPr lang="ka-GE" sz="1600" b="1" dirty="0" smtClean="0">
                <a:solidFill>
                  <a:schemeClr val="tx2"/>
                </a:solidFill>
                <a:cs typeface="Times New Roman" panose="02020603050405020304" pitchFamily="18" charset="0"/>
                <a:sym typeface="Calibri"/>
              </a:rPr>
              <a:t>3. ვერ ხდება რეფერალების შესახებ სრულყოფილი ინფორმაციის ასახვა ერთ ბაზაში, შესაბამისად თვალყურის მიდევნება დროულ და ადექვატურ რეფერალზე.</a:t>
            </a:r>
            <a:endParaRPr lang="ka-GE" sz="1600" b="1" dirty="0">
              <a:solidFill>
                <a:schemeClr val="tx2"/>
              </a:solidFill>
              <a:cs typeface="Times New Roman" panose="02020603050405020304" pitchFamily="18" charset="0"/>
              <a:sym typeface="Calibri"/>
            </a:endParaRPr>
          </a:p>
          <a:p>
            <a:pPr marL="342900" lvl="1" indent="-342900" algn="just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itchFamily="34" charset="0"/>
              <a:buChar char="•"/>
            </a:pPr>
            <a:endParaRPr lang="ka-GE" sz="1600" b="1" dirty="0">
              <a:solidFill>
                <a:schemeClr val="tx1"/>
              </a:solidFill>
              <a:cs typeface="Times New Roman" panose="02020603050405020304" pitchFamily="18" charset="0"/>
              <a:sym typeface="Calibri"/>
            </a:endParaRPr>
          </a:p>
          <a:p>
            <a:pPr marL="342900" lvl="1" indent="-342900" algn="just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itchFamily="34" charset="0"/>
              <a:buChar char="•"/>
            </a:pPr>
            <a:endParaRPr lang="en-US" dirty="0">
              <a:solidFill>
                <a:srgbClr val="006B52"/>
              </a:solidFill>
              <a:latin typeface="Calibri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272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2092" y="-155698"/>
            <a:ext cx="7772400" cy="573029"/>
          </a:xfrm>
        </p:spPr>
        <p:txBody>
          <a:bodyPr/>
          <a:lstStyle/>
          <a:p>
            <a:pPr algn="ctr"/>
            <a:r>
              <a:rPr lang="ka-GE" b="1" kern="1200" spc="50">
                <a:ln w="10160">
                  <a:solidFill>
                    <a:srgbClr val="E9F0DC"/>
                  </a:solidFill>
                  <a:prstDash val="solid"/>
                </a:ln>
                <a:solidFill>
                  <a:schemeClr val="bg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cs typeface="Arial"/>
                <a:sym typeface="Arial"/>
              </a:rPr>
              <a:t>რეკომენდაციები:</a:t>
            </a:r>
            <a:endParaRPr lang="en-US" b="1" kern="1200" spc="50" dirty="0">
              <a:ln w="10160">
                <a:solidFill>
                  <a:srgbClr val="E9F0DC"/>
                </a:solidFill>
                <a:prstDash val="solid"/>
              </a:ln>
              <a:solidFill>
                <a:schemeClr val="bg1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cs typeface="Arial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1F3C23-DCFE-40A1-BC08-AE97E0DC51F0}"/>
              </a:ext>
            </a:extLst>
          </p:cNvPr>
          <p:cNvSpPr/>
          <p:nvPr/>
        </p:nvSpPr>
        <p:spPr>
          <a:xfrm>
            <a:off x="288346" y="683766"/>
            <a:ext cx="8738423" cy="4849526"/>
          </a:xfrm>
          <a:prstGeom prst="rect">
            <a:avLst/>
          </a:prstGeom>
        </p:spPr>
        <p:txBody>
          <a:bodyPr/>
          <a:lstStyle/>
          <a:p>
            <a:pPr marL="285750" lvl="1" indent="-285750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anose="020B0604020202020204" pitchFamily="34" charset="0"/>
              <a:buChar char="•"/>
            </a:pPr>
            <a:r>
              <a:rPr lang="ka-GE" sz="1800" b="1" dirty="0" smtClean="0">
                <a:solidFill>
                  <a:schemeClr val="tx2"/>
                </a:solidFill>
                <a:cs typeface="Times New Roman" panose="02020603050405020304" pitchFamily="18" charset="0"/>
                <a:sym typeface="Calibri"/>
              </a:rPr>
              <a:t>გაგრძელდეს </a:t>
            </a:r>
            <a:r>
              <a:rPr lang="ka-GE" sz="1800" b="1" dirty="0">
                <a:solidFill>
                  <a:schemeClr val="tx2"/>
                </a:solidFill>
                <a:cs typeface="Times New Roman" panose="02020603050405020304" pitchFamily="18" charset="0"/>
                <a:sym typeface="Calibri"/>
              </a:rPr>
              <a:t>მუდმივი მონიტორინგი, </a:t>
            </a:r>
            <a:r>
              <a:rPr lang="ka-GE" sz="1800" b="1" dirty="0" smtClean="0">
                <a:solidFill>
                  <a:schemeClr val="tx2"/>
                </a:solidFill>
                <a:cs typeface="Times New Roman" panose="02020603050405020304" pitchFamily="18" charset="0"/>
                <a:sym typeface="Calibri"/>
              </a:rPr>
              <a:t> ანალიზის </a:t>
            </a:r>
            <a:r>
              <a:rPr lang="ka-GE" sz="1800" b="1" dirty="0">
                <a:solidFill>
                  <a:schemeClr val="tx2"/>
                </a:solidFill>
                <a:cs typeface="Times New Roman" panose="02020603050405020304" pitchFamily="18" charset="0"/>
                <a:sym typeface="Calibri"/>
              </a:rPr>
              <a:t>საფუძველზე</a:t>
            </a:r>
            <a:br>
              <a:rPr lang="ka-GE" sz="1800" b="1" dirty="0">
                <a:solidFill>
                  <a:schemeClr val="tx2"/>
                </a:solidFill>
                <a:cs typeface="Times New Roman" panose="02020603050405020304" pitchFamily="18" charset="0"/>
                <a:sym typeface="Calibri"/>
              </a:rPr>
            </a:br>
            <a:r>
              <a:rPr lang="ka-GE" sz="1800" b="1" dirty="0">
                <a:solidFill>
                  <a:schemeClr val="tx2"/>
                </a:solidFill>
                <a:cs typeface="Times New Roman" panose="02020603050405020304" pitchFamily="18" charset="0"/>
                <a:sym typeface="Calibri"/>
              </a:rPr>
              <a:t>განისაზღვროს გამოწვევების შესაბამისი კონკრეტული ღონისძიებები</a:t>
            </a:r>
            <a:r>
              <a:rPr lang="ka-GE" sz="1800" b="1" dirty="0" smtClean="0">
                <a:solidFill>
                  <a:schemeClr val="tx2"/>
                </a:solidFill>
                <a:cs typeface="Times New Roman" panose="02020603050405020304" pitchFamily="18" charset="0"/>
                <a:sym typeface="Calibri"/>
              </a:rPr>
              <a:t>.</a:t>
            </a:r>
            <a:endParaRPr lang="en-US" sz="1800" b="1" dirty="0" smtClean="0">
              <a:solidFill>
                <a:schemeClr val="tx2"/>
              </a:solidFill>
              <a:cs typeface="Times New Roman" panose="02020603050405020304" pitchFamily="18" charset="0"/>
              <a:sym typeface="Calibri"/>
            </a:endParaRPr>
          </a:p>
          <a:p>
            <a:pPr marL="285750" lvl="1" indent="-285750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anose="020B0604020202020204" pitchFamily="34" charset="0"/>
              <a:buChar char="•"/>
            </a:pPr>
            <a:r>
              <a:rPr lang="ka-GE" sz="1800" b="1" dirty="0" smtClean="0">
                <a:solidFill>
                  <a:schemeClr val="tx2"/>
                </a:solidFill>
                <a:cs typeface="Times New Roman" panose="02020603050405020304" pitchFamily="18" charset="0"/>
                <a:sym typeface="Calibri"/>
              </a:rPr>
              <a:t>გაგრძელდეს სამედიცინო მომსახურების ხარისხის გაუმჯობესებაზე მუშაობა, მათ შორის საკეისრო კვეთების შემცირების მიმართულებით. განხილულ იქნას ქვეყანაში რობსონის კლასიფიკაციის დანერგვის საკითხი</a:t>
            </a:r>
          </a:p>
          <a:p>
            <a:pPr marL="285750" lvl="1" indent="-285750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anose="020B0604020202020204" pitchFamily="34" charset="0"/>
              <a:buChar char="•"/>
            </a:pPr>
            <a:r>
              <a:rPr lang="ka-GE" sz="1800" b="1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ქვეყანაში </a:t>
            </a:r>
            <a:r>
              <a:rPr lang="ka-GE" sz="1800" b="1" dirty="0">
                <a:solidFill>
                  <a:schemeClr val="tx2"/>
                </a:solidFill>
                <a:cs typeface="Times New Roman" panose="02020603050405020304" pitchFamily="18" charset="0"/>
              </a:rPr>
              <a:t>დაიწყოს ანტენატალური სერვისის მიმწოდებელთა სტრატიფიცირება;</a:t>
            </a:r>
            <a:endParaRPr lang="en-US" sz="1800" b="1" dirty="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 marL="285750" lvl="1" indent="-285750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anose="020B0604020202020204" pitchFamily="34" charset="0"/>
              <a:buChar char="•"/>
            </a:pPr>
            <a:r>
              <a:rPr lang="ka-GE" sz="1800" b="1" dirty="0" smtClean="0">
                <a:solidFill>
                  <a:schemeClr val="tx2"/>
                </a:solidFill>
                <a:cs typeface="Times New Roman" panose="02020603050405020304" pitchFamily="18" charset="0"/>
                <a:sym typeface="Calibri"/>
              </a:rPr>
              <a:t>გაგრძელდეს  მუშაობა სამედიცინო პერსონალის უწყვეტი სამედიცინო განათლების მიმართულებით;</a:t>
            </a:r>
          </a:p>
          <a:p>
            <a:pPr marL="285750" lvl="1" indent="-285750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anose="020B0604020202020204" pitchFamily="34" charset="0"/>
              <a:buChar char="•"/>
            </a:pPr>
            <a:r>
              <a:rPr lang="ka-GE" sz="1800" b="1" dirty="0" smtClean="0">
                <a:solidFill>
                  <a:schemeClr val="tx2"/>
                </a:solidFill>
                <a:cs typeface="Times New Roman" panose="02020603050405020304" pitchFamily="18" charset="0"/>
                <a:sym typeface="Calibri"/>
              </a:rPr>
              <a:t> </a:t>
            </a:r>
            <a:r>
              <a:rPr lang="ka-GE" sz="1800" b="1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დაიხვეწოს </a:t>
            </a:r>
            <a:r>
              <a:rPr lang="ka-GE" sz="1800" b="1" dirty="0">
                <a:solidFill>
                  <a:schemeClr val="tx2"/>
                </a:solidFill>
                <a:cs typeface="Times New Roman" panose="02020603050405020304" pitchFamily="18" charset="0"/>
              </a:rPr>
              <a:t>და გაფართოვდეს პერინატალური აუდიტის ჯგუფის მუშაობა</a:t>
            </a:r>
            <a:r>
              <a:rPr lang="en-US" sz="1800" b="1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;</a:t>
            </a:r>
            <a:endParaRPr lang="ka-GE" sz="1800" b="1" dirty="0" smtClean="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 marL="285750" lvl="1" indent="-285750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anose="020B0604020202020204" pitchFamily="34" charset="0"/>
              <a:buChar char="•"/>
            </a:pPr>
            <a:r>
              <a:rPr lang="ka-GE" sz="1800" b="1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შექმნას  </a:t>
            </a:r>
            <a:r>
              <a:rPr lang="ka-GE" sz="1800" b="1" dirty="0">
                <a:solidFill>
                  <a:schemeClr val="tx2"/>
                </a:solidFill>
                <a:cs typeface="Times New Roman" panose="02020603050405020304" pitchFamily="18" charset="0"/>
              </a:rPr>
              <a:t>დედათა და ახალშობილთა რეფერალის ერთიანი ადმინისტრირების </a:t>
            </a:r>
            <a:r>
              <a:rPr lang="ka-GE" sz="1800" b="1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სისტემა, თავისუფალი </a:t>
            </a:r>
            <a:r>
              <a:rPr lang="ka-GE" sz="1800" b="1" dirty="0">
                <a:solidFill>
                  <a:schemeClr val="tx2"/>
                </a:solidFill>
                <a:cs typeface="Times New Roman" panose="02020603050405020304" pitchFamily="18" charset="0"/>
              </a:rPr>
              <a:t>კრიტიკული საწოლების და ყველა სახის რეფერალის შესახებ ზუსტი ინფორმაციის </a:t>
            </a:r>
            <a:r>
              <a:rPr lang="ka-GE" sz="1800" b="1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ფლობის  მიზნით, რათა უზრუნველყოფილ იქნას კლინიკურ სიტუაზე მორგებული,  დროული და ადექვატური რეფერალი</a:t>
            </a:r>
            <a:r>
              <a:rPr lang="ka-GE" sz="18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;</a:t>
            </a:r>
            <a:endParaRPr lang="ka-GE" sz="18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285750" lvl="1" indent="-285750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285750" lvl="1" indent="-285750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anose="020B0604020202020204" pitchFamily="34" charset="0"/>
              <a:buChar char="•"/>
            </a:pPr>
            <a:endParaRPr lang="ka-GE" sz="1800" dirty="0">
              <a:solidFill>
                <a:srgbClr val="006B52"/>
              </a:solidFill>
              <a:cs typeface="Times New Roman" panose="02020603050405020304" pitchFamily="18" charset="0"/>
            </a:endParaRPr>
          </a:p>
          <a:p>
            <a:pPr marL="285750" lvl="1" indent="-285750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6B52"/>
              </a:solidFill>
              <a:latin typeface="Calibri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51819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863" y="597877"/>
            <a:ext cx="8464062" cy="4870152"/>
          </a:xfrm>
        </p:spPr>
        <p:txBody>
          <a:bodyPr/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ka-GE" sz="1800" b="1" dirty="0" smtClean="0">
                <a:solidFill>
                  <a:schemeClr val="tx2"/>
                </a:solidFill>
                <a:cs typeface="Times New Roman" panose="02020603050405020304" pitchFamily="18" charset="0"/>
                <a:sym typeface="Arial"/>
              </a:rPr>
              <a:t>დაიწყოს კლინიკური მენეჯერების გადამზადება სამედიცინო მომსახურების ხარისხის გაუმჯობესებისა და შიდა აუდიტის პროცესის  სწავლების მიზნით;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endParaRPr lang="ka-GE" sz="1800" b="1" dirty="0" smtClean="0">
              <a:solidFill>
                <a:schemeClr val="tx2"/>
              </a:solidFill>
              <a:latin typeface="Arial"/>
              <a:cs typeface="Times New Roman" panose="02020603050405020304" pitchFamily="18" charset="0"/>
              <a:sym typeface="Arial"/>
            </a:endParaRP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ka-GE" sz="1800" b="1" dirty="0" smtClean="0">
                <a:solidFill>
                  <a:schemeClr val="tx2"/>
                </a:solidFill>
                <a:latin typeface="Arial"/>
                <a:cs typeface="Times New Roman" panose="02020603050405020304" pitchFamily="18" charset="0"/>
                <a:sym typeface="Arial"/>
              </a:rPr>
              <a:t>გადაიხედოს  </a:t>
            </a:r>
            <a:r>
              <a:rPr lang="en-US" sz="1800" b="1" dirty="0" smtClean="0">
                <a:solidFill>
                  <a:schemeClr val="tx2"/>
                </a:solidFill>
                <a:latin typeface="Arial"/>
                <a:cs typeface="Times New Roman" panose="02020603050405020304" pitchFamily="18" charset="0"/>
                <a:sym typeface="Arial"/>
              </a:rPr>
              <a:t>პ</a:t>
            </a:r>
            <a:r>
              <a:rPr lang="ka-GE" sz="1800" b="1" dirty="0" smtClean="0">
                <a:solidFill>
                  <a:schemeClr val="tx2"/>
                </a:solidFill>
                <a:latin typeface="Arial"/>
                <a:cs typeface="Times New Roman" panose="02020603050405020304" pitchFamily="18" charset="0"/>
                <a:sym typeface="Arial"/>
              </a:rPr>
              <a:t>ერინატალური სერვისის </a:t>
            </a:r>
            <a:r>
              <a:rPr lang="ka-GE" sz="1800" b="1" dirty="0" smtClean="0">
                <a:solidFill>
                  <a:schemeClr val="tx2"/>
                </a:solidFill>
                <a:cs typeface="Times New Roman" panose="02020603050405020304" pitchFamily="18" charset="0"/>
                <a:sym typeface="Arial"/>
              </a:rPr>
              <a:t>ანაზღაურების მეთოდოლოგია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endParaRPr lang="ka-GE" sz="1800" b="1" dirty="0" smtClean="0">
              <a:solidFill>
                <a:schemeClr val="tx2"/>
              </a:solidFill>
              <a:cs typeface="Times New Roman" panose="02020603050405020304" pitchFamily="18" charset="0"/>
              <a:sym typeface="Arial"/>
            </a:endParaRP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ka-GE" sz="1800" b="1" dirty="0" smtClean="0">
                <a:solidFill>
                  <a:schemeClr val="tx2"/>
                </a:solidFill>
                <a:cs typeface="Times New Roman" panose="02020603050405020304" pitchFamily="18" charset="0"/>
                <a:sym typeface="Arial"/>
              </a:rPr>
              <a:t>სამინისტროს  ელექტრონულ პორტალზე  განთავსებულ  პერინატალურ რუქაზე განთავსდეს თითოეული დაწესებულების ხარისხის ინდიკატორთა მონაცემები, რათა პაციენტს  მიეცეს სწორი და ინფორმირებული არჩევანის გაკეთების  შესაძლებლობა</a:t>
            </a:r>
          </a:p>
          <a:p>
            <a:pPr marL="571500" indent="-342900">
              <a:buFont typeface="Wingdings" panose="05000000000000000000" pitchFamily="2" charset="2"/>
              <a:buChar char="v"/>
            </a:pPr>
            <a:endParaRPr lang="ka-GE" sz="1800" b="1" dirty="0">
              <a:solidFill>
                <a:schemeClr val="tx1"/>
              </a:solidFill>
              <a:cs typeface="Times New Roman" panose="02020603050405020304" pitchFamily="18" charset="0"/>
              <a:sym typeface="Arial"/>
            </a:endParaRPr>
          </a:p>
          <a:p>
            <a:pPr>
              <a:buFont typeface="Arial" pitchFamily="34" charset="0"/>
              <a:buChar char="•"/>
            </a:pPr>
            <a:endParaRPr lang="ka-GE" sz="1800" dirty="0"/>
          </a:p>
          <a:p>
            <a:endParaRPr lang="en-US" sz="24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2A3D31D-1596-4938-B810-8F1701779706}"/>
              </a:ext>
            </a:extLst>
          </p:cNvPr>
          <p:cNvSpPr txBox="1">
            <a:spLocks/>
          </p:cNvSpPr>
          <p:nvPr/>
        </p:nvSpPr>
        <p:spPr>
          <a:xfrm>
            <a:off x="952092" y="-155698"/>
            <a:ext cx="7772400" cy="573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/>
            <a:r>
              <a:rPr lang="ka-GE" b="1" kern="1200" spc="50" dirty="0">
                <a:ln w="10160">
                  <a:solidFill>
                    <a:srgbClr val="E9F0DC"/>
                  </a:solidFill>
                  <a:prstDash val="solid"/>
                </a:ln>
                <a:solidFill>
                  <a:schemeClr val="bg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cs typeface="Arial"/>
                <a:sym typeface="Arial"/>
              </a:rPr>
              <a:t>რეკომენდაციები:</a:t>
            </a:r>
            <a:endParaRPr lang="en-US" b="1" kern="1200" spc="50" dirty="0">
              <a:ln w="10160">
                <a:solidFill>
                  <a:srgbClr val="E9F0DC"/>
                </a:solidFill>
                <a:prstDash val="solid"/>
              </a:ln>
              <a:solidFill>
                <a:schemeClr val="bg1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24" y="682159"/>
            <a:ext cx="1970605" cy="2820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984944" y="1432435"/>
            <a:ext cx="6858000" cy="3416320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4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a-GE" sz="1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ანალიზის პროცესში გაწეული დახმარებისათვის  მადლობა:</a:t>
            </a:r>
          </a:p>
          <a:p>
            <a:endParaRPr lang="ka-GE" sz="1800" b="1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სპციალური მომსახურების სააგენტოს: ქალბატონ მაია ხომერიკს, </a:t>
            </a:r>
          </a:p>
          <a:p>
            <a:r>
              <a:rPr lang="ka-GE" sz="1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ბატონებს ირაკლი ტაბატაძეს, უტა ლოგუას;</a:t>
            </a:r>
          </a:p>
          <a:p>
            <a:endParaRPr lang="ka-GE" sz="1800" b="1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დაავადებათა კონტროლის ეროვნულ ცენტრს:</a:t>
            </a:r>
          </a:p>
          <a:p>
            <a:r>
              <a:rPr lang="ka-GE" sz="1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ქალბატონებს მაია კერესელიძეს, მარინა შახნაზაროვას,</a:t>
            </a:r>
          </a:p>
          <a:p>
            <a:r>
              <a:rPr lang="ka-GE" sz="1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ბატონებს ალეკო ტურძილაძეს,  ლევან კანდელაკს</a:t>
            </a:r>
          </a:p>
          <a:p>
            <a:endParaRPr lang="ka-GE" sz="1800" b="1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ჯანდაცვის დეპარტამენტს, ქალბატონ ანა გორგიშელს;</a:t>
            </a:r>
          </a:p>
          <a:p>
            <a:endParaRPr lang="ka-GE" sz="18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47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D808A11F-3EC0-4210-9406-6DC9CF464804}"/>
              </a:ext>
            </a:extLst>
          </p:cNvPr>
          <p:cNvSpPr/>
          <p:nvPr/>
        </p:nvSpPr>
        <p:spPr>
          <a:xfrm>
            <a:off x="144624" y="1623526"/>
            <a:ext cx="8854751" cy="3088431"/>
          </a:xfrm>
          <a:prstGeom prst="horizontalScroll">
            <a:avLst/>
          </a:prstGeom>
          <a:solidFill>
            <a:srgbClr val="03AA90"/>
          </a:solidFill>
          <a:ln>
            <a:solidFill>
              <a:srgbClr val="19574B"/>
            </a:solidFill>
          </a:ln>
          <a:effectLst>
            <a:glow rad="101600">
              <a:srgbClr val="14443B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3200" b="1" kern="1200" spc="50" dirty="0">
                <a:ln w="10160">
                  <a:solidFill>
                    <a:srgbClr val="E9F0DC"/>
                  </a:solidFill>
                  <a:prstDash val="solid"/>
                </a:ln>
                <a:solidFill>
                  <a:schemeClr val="bg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cs typeface="Arial"/>
                <a:sym typeface="Calibri"/>
              </a:rPr>
              <a:t>მადლობა ყურადღებისთვის</a:t>
            </a:r>
            <a:endParaRPr lang="en-GB" sz="3200" b="1" kern="1200" spc="50" dirty="0">
              <a:ln w="10160">
                <a:solidFill>
                  <a:srgbClr val="E9F0DC"/>
                </a:solidFill>
                <a:prstDash val="solid"/>
              </a:ln>
              <a:solidFill>
                <a:schemeClr val="bg1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alibri"/>
              <a:cs typeface="Arial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217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258982257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hape 239"/>
          <p:cNvSpPr txBox="1">
            <a:spLocks/>
          </p:cNvSpPr>
          <p:nvPr/>
        </p:nvSpPr>
        <p:spPr>
          <a:xfrm>
            <a:off x="0" y="707755"/>
            <a:ext cx="9144000" cy="492412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2000" b="1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პერინატალური სერვისის მიმწოდებელი </a:t>
            </a:r>
            <a:r>
              <a:rPr lang="en-US" sz="2000" b="1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78 </a:t>
            </a:r>
            <a:r>
              <a:rPr lang="ka-GE" sz="2000" b="1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დაწესებულება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739C2A-0CEE-457B-9F9C-F6E742B10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18325"/>
            <a:ext cx="8229600" cy="373432"/>
          </a:xfrm>
        </p:spPr>
        <p:txBody>
          <a:bodyPr/>
          <a:lstStyle/>
          <a:p>
            <a:r>
              <a:rPr lang="ka-GE" sz="1800" dirty="0">
                <a:solidFill>
                  <a:schemeClr val="bg1">
                    <a:lumMod val="95000"/>
                  </a:schemeClr>
                </a:solidFill>
              </a:rPr>
              <a:t>სტრუქტურული ინდიკატორი</a:t>
            </a:r>
            <a:endParaRPr lang="en-US" sz="1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05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E4F0BCA-AA2D-4772-8071-E5631311BD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181446"/>
              </p:ext>
            </p:extLst>
          </p:nvPr>
        </p:nvGraphicFramePr>
        <p:xfrm>
          <a:off x="140677" y="668215"/>
          <a:ext cx="8621583" cy="5263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3F887B26-DF4B-4950-A0B2-17FDC8597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18325"/>
            <a:ext cx="8229600" cy="373432"/>
          </a:xfrm>
        </p:spPr>
        <p:txBody>
          <a:bodyPr/>
          <a:lstStyle/>
          <a:p>
            <a:r>
              <a:rPr lang="ka-GE" sz="1800" dirty="0">
                <a:solidFill>
                  <a:schemeClr val="bg1">
                    <a:lumMod val="95000"/>
                  </a:schemeClr>
                </a:solidFill>
              </a:rPr>
              <a:t>სტრუქტურული ინდიკატორი</a:t>
            </a:r>
            <a:endParaRPr lang="en-US" sz="1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BC278B-F8B9-4760-AB4B-426365DB4283}"/>
              </a:ext>
            </a:extLst>
          </p:cNvPr>
          <p:cNvSpPr txBox="1"/>
          <p:nvPr/>
        </p:nvSpPr>
        <p:spPr>
          <a:xfrm>
            <a:off x="7075129" y="6142104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3134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329776751"/>
              </p:ext>
            </p:extLst>
          </p:nvPr>
        </p:nvGraphicFramePr>
        <p:xfrm>
          <a:off x="194176" y="1211453"/>
          <a:ext cx="7992696" cy="3813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Shape 239"/>
          <p:cNvSpPr txBox="1">
            <a:spLocks/>
          </p:cNvSpPr>
          <p:nvPr/>
        </p:nvSpPr>
        <p:spPr>
          <a:xfrm>
            <a:off x="1619480" y="445575"/>
            <a:ext cx="7535537" cy="492412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2000" b="1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მშობიარობის რაოდენობა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DF2C63-F4A8-4152-AF33-84679A339067}"/>
              </a:ext>
            </a:extLst>
          </p:cNvPr>
          <p:cNvSpPr txBox="1"/>
          <p:nvPr/>
        </p:nvSpPr>
        <p:spPr>
          <a:xfrm>
            <a:off x="7075129" y="6142104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E449F4-97CC-4681-94A2-C3DB8EBD1BE2}"/>
              </a:ext>
            </a:extLst>
          </p:cNvPr>
          <p:cNvSpPr txBox="1"/>
          <p:nvPr/>
        </p:nvSpPr>
        <p:spPr>
          <a:xfrm>
            <a:off x="3888955" y="-33051"/>
            <a:ext cx="32769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5403440"/>
            <a:ext cx="9143999" cy="73866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ka-GE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მშობიარობების საერთო რაოდენობა 2016-დან 2018 წელს 8% ით შემცირდა</a:t>
            </a:r>
          </a:p>
          <a:p>
            <a:endParaRPr lang="ka-GE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ka-GE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37-40 კვ. ვადაზე მშობიარობების პროცენტული წილი 2016 წელს 77%-დან 2018 წელს 86%-მდე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ka-GE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გაიზარდა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82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16650</TotalTime>
  <Words>2994</Words>
  <Application>Microsoft Office PowerPoint</Application>
  <PresentationFormat>On-screen Show (4:3)</PresentationFormat>
  <Paragraphs>1039</Paragraphs>
  <Slides>67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4" baseType="lpstr">
      <vt:lpstr>Agency FB</vt:lpstr>
      <vt:lpstr>Arial</vt:lpstr>
      <vt:lpstr>Calibri</vt:lpstr>
      <vt:lpstr>Sylfaen</vt:lpstr>
      <vt:lpstr>Times New Roman</vt:lpstr>
      <vt:lpstr>Wingdings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სტრუქტურული ინდიკატორი</vt:lpstr>
      <vt:lpstr>სტრუქტურული ინდიკატორი</vt:lpstr>
      <vt:lpstr>PowerPoint Presentation</vt:lpstr>
      <vt:lpstr>PowerPoint Presentation</vt:lpstr>
      <vt:lpstr>PowerPoint Presentation</vt:lpstr>
      <vt:lpstr>საკეისრო კვეთების რაოდენობა ყოველ 1000 ცოცხალშობილზე</vt:lpstr>
      <vt:lpstr>PowerPoint Presentation</vt:lpstr>
      <vt:lpstr>საკეისრო კვეთის ტენდენციები</vt:lpstr>
      <vt:lpstr>PowerPoint Presentation</vt:lpstr>
      <vt:lpstr>საკეისრო კვეთის ტენდენციები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ნეონატალური ტრანსპორტირების ინდექსი: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III დონის დაწესებულებების მიერ მაღალი რისკი მომსახურების % წილი </vt:lpstr>
      <vt:lpstr>PowerPoint Presentation</vt:lpstr>
      <vt:lpstr>PowerPoint Presentation</vt:lpstr>
      <vt:lpstr>PowerPoint Presentation</vt:lpstr>
      <vt:lpstr>PowerPoint Presentation</vt:lpstr>
      <vt:lpstr>მკვდრადშობადობა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გარდაცვლილთა რაოდენობა კვარტლების მიხედვით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Mariam Meparidze</dc:creator>
  <cp:lastModifiedBy>Tamar Gabunia</cp:lastModifiedBy>
  <cp:revision>1127</cp:revision>
  <cp:lastPrinted>2018-06-14T13:10:28Z</cp:lastPrinted>
  <dcterms:modified xsi:type="dcterms:W3CDTF">2019-06-30T09:19:10Z</dcterms:modified>
</cp:coreProperties>
</file>